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Montserrat Bold" charset="1" panose="00000800000000000000"/>
      <p:regular r:id="rId21"/>
    </p:embeddedFont>
    <p:embeddedFont>
      <p:font typeface="Open Sans" charset="1" panose="00000000000000000000"/>
      <p:regular r:id="rId22"/>
    </p:embeddedFont>
    <p:embeddedFont>
      <p:font typeface="Montserrat" charset="1" panose="00000500000000000000"/>
      <p:regular r:id="rId23"/>
    </p:embeddedFont>
    <p:embeddedFont>
      <p:font typeface="Open Sans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https://kotlin.github.io/kotlinx.coroutines/kotlinx-coroutines-core/kotlinx.coroutines.flow/catch.html"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https://developer.android.com/codelabs/android-preferences-datastore?hl=es-419#7"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developers.google.com/protocol-buffers?hl=es-419"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github.com/googlecodelabs/android-datastore/archive/master.zip" TargetMode="External" Type="http://schemas.openxmlformats.org/officeDocument/2006/relationships/hyperlink"/><Relationship Id="rId4" Target="../media/image3.png" Type="http://schemas.openxmlformats.org/officeDocument/2006/relationships/image"/><Relationship Id="rId5" Target="https://developer.android.com/codelabs/android-preferences-datastore?hl=es-419#1"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https://developer.android.com/codelabs/android-preferences-datastore?hl=es-419#3" TargetMode="External" Type="http://schemas.openxmlformats.org/officeDocument/2006/relationships/hyperlink"/><Relationship Id="rId4" Target="../media/image1.jpe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https://developers.google.com/protocol-buffers?hl=es-419"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https://developer.android.com/codelabs/android-preferences-datastore?hl=es-419#4" TargetMode="External" Type="http://schemas.openxmlformats.org/officeDocument/2006/relationships/hyperlink"/><Relationship Id="rId3" Target="../media/image6.jpe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https://developer.android.com/codelabs/android-preferences-datastore?hl=es-419#5" TargetMode="External" Type="http://schemas.openxmlformats.org/officeDocument/2006/relationships/hyperlink"/><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https://developer.android.com/codelabs/android-preferences-datastore?hl=es-419#5" TargetMode="External" Type="http://schemas.openxmlformats.org/officeDocument/2006/relationships/hyperlink"/><Relationship Id="rId3" Target="../media/image11.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1502366" y="4554754"/>
            <a:ext cx="15989576" cy="3143250"/>
          </a:xfrm>
          <a:prstGeom prst="rect">
            <a:avLst/>
          </a:prstGeom>
        </p:spPr>
        <p:txBody>
          <a:bodyPr anchor="t" rtlCol="false" tIns="0" lIns="0" bIns="0" rIns="0">
            <a:spAutoFit/>
          </a:bodyPr>
          <a:lstStyle/>
          <a:p>
            <a:pPr algn="l">
              <a:lnSpc>
                <a:spcPts val="24791"/>
              </a:lnSpc>
            </a:pPr>
            <a:r>
              <a:rPr lang="en-US" sz="20659">
                <a:solidFill>
                  <a:srgbClr val="1C1C1C"/>
                </a:solidFill>
                <a:latin typeface="Anton"/>
                <a:ea typeface="Anton"/>
                <a:cs typeface="Anton"/>
                <a:sym typeface="Anton"/>
              </a:rPr>
              <a:t>DATA STORE</a:t>
            </a:r>
          </a:p>
        </p:txBody>
      </p:sp>
      <p:sp>
        <p:nvSpPr>
          <p:cNvPr name="TextBox 6" id="6"/>
          <p:cNvSpPr txBox="true"/>
          <p:nvPr/>
        </p:nvSpPr>
        <p:spPr>
          <a:xfrm rot="0">
            <a:off x="1531883" y="7835358"/>
            <a:ext cx="10893293" cy="469439"/>
          </a:xfrm>
          <a:prstGeom prst="rect">
            <a:avLst/>
          </a:prstGeom>
        </p:spPr>
        <p:txBody>
          <a:bodyPr anchor="t" rtlCol="false" tIns="0" lIns="0" bIns="0" rIns="0">
            <a:spAutoFit/>
          </a:bodyPr>
          <a:lstStyle/>
          <a:p>
            <a:pPr algn="l">
              <a:lnSpc>
                <a:spcPts val="3917"/>
              </a:lnSpc>
            </a:pPr>
            <a:r>
              <a:rPr lang="en-US" sz="2797" spc="179" b="true">
                <a:solidFill>
                  <a:srgbClr val="1C1C1C"/>
                </a:solidFill>
                <a:latin typeface="Montserrat Bold"/>
                <a:ea typeface="Montserrat Bold"/>
                <a:cs typeface="Montserrat Bold"/>
                <a:sym typeface="Montserrat Bold"/>
              </a:rPr>
              <a:t>YADIRA DIAZ</a:t>
            </a:r>
          </a:p>
        </p:txBody>
      </p:sp>
      <p:grpSp>
        <p:nvGrpSpPr>
          <p:cNvPr name="Group 7" id="7"/>
          <p:cNvGrpSpPr/>
          <p:nvPr/>
        </p:nvGrpSpPr>
        <p:grpSpPr>
          <a:xfrm rot="0">
            <a:off x="743479" y="690861"/>
            <a:ext cx="1191540" cy="11915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6241813" y="8802151"/>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241813" y="8440825"/>
            <a:ext cx="1191540" cy="11915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828916" y="9058516"/>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241813" y="1882401"/>
            <a:ext cx="712885" cy="71288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2" id="22"/>
          <p:cNvGrpSpPr/>
          <p:nvPr/>
        </p:nvGrpSpPr>
        <p:grpSpPr>
          <a:xfrm rot="0">
            <a:off x="1539033" y="3636533"/>
            <a:ext cx="6097087" cy="737246"/>
            <a:chOff x="0" y="0"/>
            <a:chExt cx="3360963" cy="406400"/>
          </a:xfrm>
        </p:grpSpPr>
        <p:sp>
          <p:nvSpPr>
            <p:cNvPr name="Freeform 23" id="23"/>
            <p:cNvSpPr/>
            <p:nvPr/>
          </p:nvSpPr>
          <p:spPr>
            <a:xfrm flipH="false" flipV="false" rot="0">
              <a:off x="0" y="0"/>
              <a:ext cx="3360963" cy="406400"/>
            </a:xfrm>
            <a:custGeom>
              <a:avLst/>
              <a:gdLst/>
              <a:ahLst/>
              <a:cxnLst/>
              <a:rect r="r" b="b" t="t" l="l"/>
              <a:pathLst>
                <a:path h="406400" w="3360963">
                  <a:moveTo>
                    <a:pt x="3157763" y="0"/>
                  </a:moveTo>
                  <a:cubicBezTo>
                    <a:pt x="3269988" y="0"/>
                    <a:pt x="3360963" y="90976"/>
                    <a:pt x="3360963" y="203200"/>
                  </a:cubicBezTo>
                  <a:cubicBezTo>
                    <a:pt x="3360963" y="315424"/>
                    <a:pt x="3269988" y="406400"/>
                    <a:pt x="3157763" y="406400"/>
                  </a:cubicBezTo>
                  <a:lnTo>
                    <a:pt x="203200" y="406400"/>
                  </a:lnTo>
                  <a:cubicBezTo>
                    <a:pt x="90976" y="406400"/>
                    <a:pt x="0" y="315424"/>
                    <a:pt x="0" y="203200"/>
                  </a:cubicBezTo>
                  <a:cubicBezTo>
                    <a:pt x="0" y="90976"/>
                    <a:pt x="90976" y="0"/>
                    <a:pt x="203200" y="0"/>
                  </a:cubicBezTo>
                  <a:close/>
                </a:path>
              </a:pathLst>
            </a:custGeom>
            <a:solidFill>
              <a:srgbClr val="5CE1E6"/>
            </a:solidFill>
            <a:ln cap="sq">
              <a:noFill/>
              <a:prstDash val="solid"/>
              <a:miter/>
            </a:ln>
          </p:spPr>
        </p:sp>
        <p:sp>
          <p:nvSpPr>
            <p:cNvPr name="TextBox 24" id="24"/>
            <p:cNvSpPr txBox="true"/>
            <p:nvPr/>
          </p:nvSpPr>
          <p:spPr>
            <a:xfrm>
              <a:off x="0" y="-47625"/>
              <a:ext cx="3360963"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5" id="25"/>
          <p:cNvSpPr txBox="true"/>
          <p:nvPr/>
        </p:nvSpPr>
        <p:spPr>
          <a:xfrm rot="0">
            <a:off x="1247070" y="3774393"/>
            <a:ext cx="6681012" cy="413901"/>
          </a:xfrm>
          <a:prstGeom prst="rect">
            <a:avLst/>
          </a:prstGeom>
        </p:spPr>
        <p:txBody>
          <a:bodyPr anchor="t" rtlCol="false" tIns="0" lIns="0" bIns="0" rIns="0">
            <a:spAutoFit/>
          </a:bodyPr>
          <a:lstStyle/>
          <a:p>
            <a:pPr algn="ctr">
              <a:lnSpc>
                <a:spcPts val="3436"/>
              </a:lnSpc>
            </a:pPr>
            <a:r>
              <a:rPr lang="en-US" sz="2454" b="true">
                <a:solidFill>
                  <a:srgbClr val="1C1C1C"/>
                </a:solidFill>
                <a:latin typeface="Montserrat Bold"/>
                <a:ea typeface="Montserrat Bold"/>
                <a:cs typeface="Montserrat Bold"/>
                <a:sym typeface="Montserrat Bold"/>
              </a:rPr>
              <a:t>DESARROLLO DE APLICACIONES 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57611" y="-128636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483556" y="885030"/>
            <a:ext cx="997371" cy="9973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453854" y="2212422"/>
            <a:ext cx="389240" cy="3892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4810251" y="6746555"/>
            <a:ext cx="9789689" cy="97896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49812" b="0"/>
              </a:stretch>
            </a:blipFill>
            <a:ln w="171450" cap="sq">
              <a:solidFill>
                <a:srgbClr val="FFFFFF"/>
              </a:solidFill>
              <a:prstDash val="solid"/>
              <a:miter/>
            </a:ln>
          </p:spPr>
        </p:sp>
      </p:grpSp>
      <p:sp>
        <p:nvSpPr>
          <p:cNvPr name="Freeform 19" id="19"/>
          <p:cNvSpPr/>
          <p:nvPr/>
        </p:nvSpPr>
        <p:spPr>
          <a:xfrm flipH="false" flipV="false" rot="0">
            <a:off x="4536901" y="4380947"/>
            <a:ext cx="12184733" cy="4544840"/>
          </a:xfrm>
          <a:custGeom>
            <a:avLst/>
            <a:gdLst/>
            <a:ahLst/>
            <a:cxnLst/>
            <a:rect r="r" b="b" t="t" l="l"/>
            <a:pathLst>
              <a:path h="4544840" w="12184733">
                <a:moveTo>
                  <a:pt x="0" y="0"/>
                </a:moveTo>
                <a:lnTo>
                  <a:pt x="12184733" y="0"/>
                </a:lnTo>
                <a:lnTo>
                  <a:pt x="12184733" y="4544840"/>
                </a:lnTo>
                <a:lnTo>
                  <a:pt x="0" y="4544840"/>
                </a:lnTo>
                <a:lnTo>
                  <a:pt x="0" y="0"/>
                </a:lnTo>
                <a:close/>
              </a:path>
            </a:pathLst>
          </a:custGeom>
          <a:blipFill>
            <a:blip r:embed="rId3"/>
            <a:stretch>
              <a:fillRect l="0" t="0" r="0" b="0"/>
            </a:stretch>
          </a:blipFill>
        </p:spPr>
      </p:sp>
      <p:sp>
        <p:nvSpPr>
          <p:cNvPr name="TextBox 20" id="20"/>
          <p:cNvSpPr txBox="true"/>
          <p:nvPr/>
        </p:nvSpPr>
        <p:spPr>
          <a:xfrm rot="0">
            <a:off x="2169243" y="348703"/>
            <a:ext cx="14314313" cy="1285838"/>
          </a:xfrm>
          <a:prstGeom prst="rect">
            <a:avLst/>
          </a:prstGeom>
        </p:spPr>
        <p:txBody>
          <a:bodyPr anchor="t" rtlCol="false" tIns="0" lIns="0" bIns="0" rIns="0">
            <a:spAutoFit/>
          </a:bodyPr>
          <a:lstStyle/>
          <a:p>
            <a:pPr algn="l">
              <a:lnSpc>
                <a:spcPts val="5395"/>
              </a:lnSpc>
            </a:pPr>
            <a:r>
              <a:rPr lang="en-US" sz="4496">
                <a:solidFill>
                  <a:srgbClr val="000000"/>
                </a:solidFill>
                <a:latin typeface="Anton"/>
                <a:ea typeface="Anton"/>
                <a:cs typeface="Anton"/>
                <a:sym typeface="Anton"/>
              </a:rPr>
              <a:t>CÓMO ADMINISTRAR EXCEPCIONES MIENTRAS SE LEEN LOS DATOS</a:t>
            </a:r>
          </a:p>
          <a:p>
            <a:pPr algn="l">
              <a:lnSpc>
                <a:spcPts val="4915"/>
              </a:lnSpc>
            </a:pPr>
          </a:p>
        </p:txBody>
      </p:sp>
      <p:sp>
        <p:nvSpPr>
          <p:cNvPr name="TextBox 21" id="21"/>
          <p:cNvSpPr txBox="true"/>
          <p:nvPr/>
        </p:nvSpPr>
        <p:spPr>
          <a:xfrm rot="0">
            <a:off x="2169243" y="2107647"/>
            <a:ext cx="14552391" cy="1692275"/>
          </a:xfrm>
          <a:prstGeom prst="rect">
            <a:avLst/>
          </a:prstGeom>
        </p:spPr>
        <p:txBody>
          <a:bodyPr anchor="t" rtlCol="false" tIns="0" lIns="0" bIns="0" rIns="0">
            <a:spAutoFit/>
          </a:bodyPr>
          <a:lstStyle/>
          <a:p>
            <a:pPr algn="just" marL="0" indent="0" lvl="0">
              <a:lnSpc>
                <a:spcPts val="3400"/>
              </a:lnSpc>
              <a:spcBef>
                <a:spcPct val="0"/>
              </a:spcBef>
            </a:pPr>
            <a:r>
              <a:rPr lang="en-US" sz="2000">
                <a:solidFill>
                  <a:srgbClr val="1C1C1C">
                    <a:alpha val="80000"/>
                  </a:srgbClr>
                </a:solidFill>
                <a:latin typeface="Open Sans"/>
                <a:ea typeface="Open Sans"/>
                <a:cs typeface="Open Sans"/>
                <a:sym typeface="Open Sans"/>
              </a:rPr>
              <a:t>A medida que DataStore lee datos de un archivo, se generan IOExceptions cuando se produce un error durante la lectura de los datos. Para controlarlos, podemos usar el operador de flujo </a:t>
            </a:r>
            <a:r>
              <a:rPr lang="en-US" sz="2000" u="sng">
                <a:solidFill>
                  <a:srgbClr val="1C1C1C">
                    <a:alpha val="80000"/>
                  </a:srgbClr>
                </a:solidFill>
                <a:latin typeface="Open Sans"/>
                <a:ea typeface="Open Sans"/>
                <a:cs typeface="Open Sans"/>
                <a:sym typeface="Open Sans"/>
                <a:hlinkClick r:id="rId4" tooltip="https://kotlin.github.io/kotlinx.coroutines/kotlinx-coroutines-core/kotlinx.coroutines.flow/catch.html"/>
              </a:rPr>
              <a:t>catch()</a:t>
            </a:r>
            <a:r>
              <a:rPr lang="en-US" sz="2000">
                <a:solidFill>
                  <a:srgbClr val="1C1C1C">
                    <a:alpha val="80000"/>
                  </a:srgbClr>
                </a:solidFill>
                <a:latin typeface="Open Sans"/>
                <a:ea typeface="Open Sans"/>
                <a:cs typeface="Open Sans"/>
                <a:sym typeface="Open Sans"/>
              </a:rPr>
              <a:t> antes de map() y emitir emptyPreferences() en caso de que la excepción arrojada sea un IOException. Si se arrojó otro tipo de excepción, es preferible que vuelva se vuelva a arrojar.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57611" y="-128636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483556" y="885030"/>
            <a:ext cx="997371" cy="9973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453854" y="2212422"/>
            <a:ext cx="389240" cy="3892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4810251" y="6746555"/>
            <a:ext cx="9789689" cy="97896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49812" b="0"/>
              </a:stretch>
            </a:blipFill>
            <a:ln w="171450" cap="sq">
              <a:solidFill>
                <a:srgbClr val="FFFFFF"/>
              </a:solidFill>
              <a:prstDash val="solid"/>
              <a:miter/>
            </a:ln>
          </p:spPr>
        </p:sp>
      </p:grpSp>
      <p:sp>
        <p:nvSpPr>
          <p:cNvPr name="TextBox 19" id="19"/>
          <p:cNvSpPr txBox="true"/>
          <p:nvPr/>
        </p:nvSpPr>
        <p:spPr>
          <a:xfrm rot="0">
            <a:off x="2169243" y="2107647"/>
            <a:ext cx="14552391" cy="4692650"/>
          </a:xfrm>
          <a:prstGeom prst="rect">
            <a:avLst/>
          </a:prstGeom>
        </p:spPr>
        <p:txBody>
          <a:bodyPr anchor="t" rtlCol="false" tIns="0" lIns="0" bIns="0" rIns="0">
            <a:spAutoFit/>
          </a:bodyPr>
          <a:lstStyle/>
          <a:p>
            <a:pPr algn="just">
              <a:lnSpc>
                <a:spcPts val="3400"/>
              </a:lnSpc>
            </a:pPr>
            <a:r>
              <a:rPr lang="en-US" sz="2000">
                <a:solidFill>
                  <a:srgbClr val="1C1C1C">
                    <a:alpha val="80000"/>
                  </a:srgbClr>
                </a:solidFill>
                <a:latin typeface="Open Sans"/>
                <a:ea typeface="Open Sans"/>
                <a:cs typeface="Open Sans"/>
                <a:sym typeface="Open Sans"/>
              </a:rPr>
              <a:t>Para escribir datos, DataStore ofrece una función de suspensión DataStore.edit(transform: suspend (MutablePreferences) -&gt; Unit), que acepta un bloque transform que nos permite actualizar el estado de forma transaccional en DataStore.</a:t>
            </a:r>
          </a:p>
          <a:p>
            <a:pPr algn="just">
              <a:lnSpc>
                <a:spcPts val="3400"/>
              </a:lnSpc>
            </a:pPr>
            <a:r>
              <a:rPr lang="en-US" sz="2000">
                <a:solidFill>
                  <a:srgbClr val="1C1C1C">
                    <a:alpha val="80000"/>
                  </a:srgbClr>
                </a:solidFill>
                <a:latin typeface="Open Sans"/>
                <a:ea typeface="Open Sans"/>
                <a:cs typeface="Open Sans"/>
                <a:sym typeface="Open Sans"/>
              </a:rPr>
              <a:t>El MutablePreferences pasado al bloque de transformación estará actualizado con las ediciones ejecutadas anteriormente. Todos los cambios que realices en MutablePreferences, en el bloque transform se aplicarán al disco una vez que se complete transform y antes de que se complete edit. Si estableces un valor en MutablePreferences, no se modificarán las demás preferencias.</a:t>
            </a:r>
          </a:p>
          <a:p>
            <a:pPr algn="just">
              <a:lnSpc>
                <a:spcPts val="3400"/>
              </a:lnSpc>
            </a:pPr>
          </a:p>
          <a:p>
            <a:pPr algn="just">
              <a:lnSpc>
                <a:spcPts val="3400"/>
              </a:lnSpc>
            </a:pPr>
            <a:r>
              <a:rPr lang="en-US" sz="2000" b="true">
                <a:solidFill>
                  <a:srgbClr val="1C1C1C">
                    <a:alpha val="80000"/>
                  </a:srgbClr>
                </a:solidFill>
                <a:latin typeface="Open Sans Bold"/>
                <a:ea typeface="Open Sans Bold"/>
                <a:cs typeface="Open Sans Bold"/>
                <a:sym typeface="Open Sans Bold"/>
              </a:rPr>
              <a:t>Nota: No intentes modificar el MutablePreferences fuera del bloque de transformación.</a:t>
            </a:r>
          </a:p>
          <a:p>
            <a:pPr algn="just">
              <a:lnSpc>
                <a:spcPts val="3400"/>
              </a:lnSpc>
            </a:pPr>
            <a:r>
              <a:rPr lang="en-US" sz="2000" b="true">
                <a:solidFill>
                  <a:srgbClr val="1C1C1C">
                    <a:alpha val="80000"/>
                  </a:srgbClr>
                </a:solidFill>
                <a:latin typeface="Open Sans Bold"/>
                <a:ea typeface="Open Sans Bold"/>
                <a:cs typeface="Open Sans Bold"/>
                <a:sym typeface="Open Sans Bold"/>
              </a:rPr>
              <a:t>Creemos una función de suspensión que nos permita actualizar la propiedad showCompleted de UserPreferences, llamada updateShowCompleted(), que llame a dataStore.edit() y establezca el valor nuevo:</a:t>
            </a:r>
          </a:p>
          <a:p>
            <a:pPr algn="just" marL="0" indent="0" lvl="0">
              <a:lnSpc>
                <a:spcPts val="3400"/>
              </a:lnSpc>
              <a:spcBef>
                <a:spcPct val="0"/>
              </a:spcBef>
            </a:pPr>
          </a:p>
        </p:txBody>
      </p:sp>
      <p:sp>
        <p:nvSpPr>
          <p:cNvPr name="Freeform 20" id="20"/>
          <p:cNvSpPr/>
          <p:nvPr/>
        </p:nvSpPr>
        <p:spPr>
          <a:xfrm flipH="false" flipV="false" rot="0">
            <a:off x="3249805" y="6530035"/>
            <a:ext cx="10364087" cy="1660999"/>
          </a:xfrm>
          <a:custGeom>
            <a:avLst/>
            <a:gdLst/>
            <a:ahLst/>
            <a:cxnLst/>
            <a:rect r="r" b="b" t="t" l="l"/>
            <a:pathLst>
              <a:path h="1660999" w="10364087">
                <a:moveTo>
                  <a:pt x="0" y="0"/>
                </a:moveTo>
                <a:lnTo>
                  <a:pt x="10364088" y="0"/>
                </a:lnTo>
                <a:lnTo>
                  <a:pt x="10364088" y="1660999"/>
                </a:lnTo>
                <a:lnTo>
                  <a:pt x="0" y="1660999"/>
                </a:lnTo>
                <a:lnTo>
                  <a:pt x="0" y="0"/>
                </a:lnTo>
                <a:close/>
              </a:path>
            </a:pathLst>
          </a:custGeom>
          <a:blipFill>
            <a:blip r:embed="rId3"/>
            <a:stretch>
              <a:fillRect l="0" t="0" r="0" b="0"/>
            </a:stretch>
          </a:blipFill>
        </p:spPr>
      </p:sp>
      <p:sp>
        <p:nvSpPr>
          <p:cNvPr name="TextBox 21" id="21"/>
          <p:cNvSpPr txBox="true"/>
          <p:nvPr/>
        </p:nvSpPr>
        <p:spPr>
          <a:xfrm rot="0">
            <a:off x="2169243" y="348703"/>
            <a:ext cx="14314313" cy="1285838"/>
          </a:xfrm>
          <a:prstGeom prst="rect">
            <a:avLst/>
          </a:prstGeom>
        </p:spPr>
        <p:txBody>
          <a:bodyPr anchor="t" rtlCol="false" tIns="0" lIns="0" bIns="0" rIns="0">
            <a:spAutoFit/>
          </a:bodyPr>
          <a:lstStyle/>
          <a:p>
            <a:pPr algn="l">
              <a:lnSpc>
                <a:spcPts val="5395"/>
              </a:lnSpc>
            </a:pPr>
            <a:r>
              <a:rPr lang="en-US" sz="4496">
                <a:solidFill>
                  <a:srgbClr val="000000"/>
                </a:solidFill>
                <a:latin typeface="Anton"/>
                <a:ea typeface="Anton"/>
                <a:cs typeface="Anton"/>
                <a:sym typeface="Anton"/>
              </a:rPr>
              <a:t>CÓMO ESCRIBIR DATOS EN PREFERENCES DATASTORE</a:t>
            </a:r>
          </a:p>
          <a:p>
            <a:pPr algn="l">
              <a:lnSpc>
                <a:spcPts val="4915"/>
              </a:lnSpc>
            </a:pPr>
          </a:p>
        </p:txBody>
      </p:sp>
      <p:sp>
        <p:nvSpPr>
          <p:cNvPr name="TextBox 22" id="22"/>
          <p:cNvSpPr txBox="true"/>
          <p:nvPr/>
        </p:nvSpPr>
        <p:spPr>
          <a:xfrm rot="0">
            <a:off x="4724417" y="8897212"/>
            <a:ext cx="11498532" cy="1034827"/>
          </a:xfrm>
          <a:prstGeom prst="rect">
            <a:avLst/>
          </a:prstGeom>
        </p:spPr>
        <p:txBody>
          <a:bodyPr anchor="t" rtlCol="false" tIns="0" lIns="0" bIns="0" rIns="0">
            <a:spAutoFit/>
          </a:bodyPr>
          <a:lstStyle/>
          <a:p>
            <a:pPr algn="just">
              <a:lnSpc>
                <a:spcPts val="2799"/>
              </a:lnSpc>
              <a:spcBef>
                <a:spcPct val="0"/>
              </a:spcBef>
            </a:pPr>
            <a:r>
              <a:rPr lang="en-US" sz="1999">
                <a:solidFill>
                  <a:srgbClr val="000000"/>
                </a:solidFill>
                <a:latin typeface="Montserrat"/>
                <a:ea typeface="Montserrat"/>
                <a:cs typeface="Montserrat"/>
                <a:sym typeface="Montserrat"/>
              </a:rPr>
              <a:t>edit() puede arrojar una excepción IOException si se encontró un error durante la lectura o escritura en el disco. Si se produce otro error en el bloque de transformación, edit() lo arrojará.</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2935348" y="-1752872"/>
            <a:ext cx="8549194" cy="85491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222949" y="8925787"/>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3070740" y="5461464"/>
            <a:ext cx="6928646" cy="69286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55540" r="0" b="-55540"/>
              </a:stretch>
            </a:blipFill>
            <a:ln w="171450" cap="sq">
              <a:solidFill>
                <a:srgbClr val="FFFFFF"/>
              </a:solidFill>
              <a:prstDash val="solid"/>
              <a:miter/>
            </a:ln>
          </p:spPr>
        </p:sp>
      </p:grpSp>
      <p:grpSp>
        <p:nvGrpSpPr>
          <p:cNvPr name="Group 10" id="10"/>
          <p:cNvGrpSpPr/>
          <p:nvPr/>
        </p:nvGrpSpPr>
        <p:grpSpPr>
          <a:xfrm rot="0">
            <a:off x="16837583" y="1599948"/>
            <a:ext cx="399568" cy="39956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339249" y="7341083"/>
            <a:ext cx="389240" cy="3892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41360" y="4056788"/>
            <a:ext cx="3150457" cy="315045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10379" t="0" r="-864620" b="0"/>
              </a:stretch>
            </a:blipFill>
            <a:ln w="171450" cap="sq">
              <a:solidFill>
                <a:srgbClr val="FFFFFF"/>
              </a:solidFill>
              <a:prstDash val="solid"/>
              <a:miter/>
            </a:ln>
          </p:spPr>
        </p:sp>
      </p:grpSp>
      <p:grpSp>
        <p:nvGrpSpPr>
          <p:cNvPr name="Group 18" id="18"/>
          <p:cNvGrpSpPr/>
          <p:nvPr/>
        </p:nvGrpSpPr>
        <p:grpSpPr>
          <a:xfrm rot="0">
            <a:off x="2445877" y="8742308"/>
            <a:ext cx="2692445" cy="737246"/>
            <a:chOff x="0" y="0"/>
            <a:chExt cx="1484186" cy="406400"/>
          </a:xfrm>
        </p:grpSpPr>
        <p:sp>
          <p:nvSpPr>
            <p:cNvPr name="Freeform 19" id="19"/>
            <p:cNvSpPr/>
            <p:nvPr/>
          </p:nvSpPr>
          <p:spPr>
            <a:xfrm flipH="false" flipV="false" rot="0">
              <a:off x="0" y="0"/>
              <a:ext cx="1484186" cy="406400"/>
            </a:xfrm>
            <a:custGeom>
              <a:avLst/>
              <a:gdLst/>
              <a:ahLst/>
              <a:cxnLst/>
              <a:rect r="r" b="b" t="t" l="l"/>
              <a:pathLst>
                <a:path h="406400" w="1484186">
                  <a:moveTo>
                    <a:pt x="1280986" y="0"/>
                  </a:moveTo>
                  <a:cubicBezTo>
                    <a:pt x="1393210" y="0"/>
                    <a:pt x="1484186" y="90976"/>
                    <a:pt x="1484186" y="203200"/>
                  </a:cubicBezTo>
                  <a:cubicBezTo>
                    <a:pt x="1484186" y="315424"/>
                    <a:pt x="1393210" y="406400"/>
                    <a:pt x="1280986" y="406400"/>
                  </a:cubicBezTo>
                  <a:lnTo>
                    <a:pt x="203200" y="406400"/>
                  </a:lnTo>
                  <a:cubicBezTo>
                    <a:pt x="90976" y="406400"/>
                    <a:pt x="0" y="315424"/>
                    <a:pt x="0" y="203200"/>
                  </a:cubicBezTo>
                  <a:cubicBezTo>
                    <a:pt x="0" y="90976"/>
                    <a:pt x="90976" y="0"/>
                    <a:pt x="203200" y="0"/>
                  </a:cubicBezTo>
                  <a:close/>
                </a:path>
              </a:pathLst>
            </a:custGeom>
            <a:solidFill>
              <a:srgbClr val="5CE1E6"/>
            </a:solidFill>
            <a:ln cap="sq">
              <a:noFill/>
              <a:prstDash val="solid"/>
              <a:miter/>
            </a:ln>
          </p:spPr>
        </p:sp>
        <p:sp>
          <p:nvSpPr>
            <p:cNvPr name="TextBox 20" id="20"/>
            <p:cNvSpPr txBox="true"/>
            <p:nvPr/>
          </p:nvSpPr>
          <p:spPr>
            <a:xfrm>
              <a:off x="0" y="-47625"/>
              <a:ext cx="1484186"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Freeform 21" id="21"/>
          <p:cNvSpPr/>
          <p:nvPr/>
        </p:nvSpPr>
        <p:spPr>
          <a:xfrm flipH="false" flipV="false" rot="0">
            <a:off x="6062157" y="4704613"/>
            <a:ext cx="11140586" cy="683289"/>
          </a:xfrm>
          <a:custGeom>
            <a:avLst/>
            <a:gdLst/>
            <a:ahLst/>
            <a:cxnLst/>
            <a:rect r="r" b="b" t="t" l="l"/>
            <a:pathLst>
              <a:path h="683289" w="11140586">
                <a:moveTo>
                  <a:pt x="0" y="0"/>
                </a:moveTo>
                <a:lnTo>
                  <a:pt x="11140586" y="0"/>
                </a:lnTo>
                <a:lnTo>
                  <a:pt x="11140586" y="683290"/>
                </a:lnTo>
                <a:lnTo>
                  <a:pt x="0" y="683290"/>
                </a:lnTo>
                <a:lnTo>
                  <a:pt x="0" y="0"/>
                </a:lnTo>
                <a:close/>
              </a:path>
            </a:pathLst>
          </a:custGeom>
          <a:blipFill>
            <a:blip r:embed="rId4"/>
            <a:stretch>
              <a:fillRect l="0" t="0" r="0" b="0"/>
            </a:stretch>
          </a:blipFill>
        </p:spPr>
      </p:sp>
      <p:sp>
        <p:nvSpPr>
          <p:cNvPr name="Freeform 22" id="22"/>
          <p:cNvSpPr/>
          <p:nvPr/>
        </p:nvSpPr>
        <p:spPr>
          <a:xfrm flipH="false" flipV="false" rot="0">
            <a:off x="5331774" y="7378756"/>
            <a:ext cx="6790489" cy="2727104"/>
          </a:xfrm>
          <a:custGeom>
            <a:avLst/>
            <a:gdLst/>
            <a:ahLst/>
            <a:cxnLst/>
            <a:rect r="r" b="b" t="t" l="l"/>
            <a:pathLst>
              <a:path h="2727104" w="6790489">
                <a:moveTo>
                  <a:pt x="0" y="0"/>
                </a:moveTo>
                <a:lnTo>
                  <a:pt x="6790489" y="0"/>
                </a:lnTo>
                <a:lnTo>
                  <a:pt x="6790489" y="2727104"/>
                </a:lnTo>
                <a:lnTo>
                  <a:pt x="0" y="2727104"/>
                </a:lnTo>
                <a:lnTo>
                  <a:pt x="0" y="0"/>
                </a:lnTo>
                <a:close/>
              </a:path>
            </a:pathLst>
          </a:custGeom>
          <a:blipFill>
            <a:blip r:embed="rId5"/>
            <a:stretch>
              <a:fillRect l="0" t="0" r="0" b="0"/>
            </a:stretch>
          </a:blipFill>
        </p:spPr>
      </p:sp>
      <p:sp>
        <p:nvSpPr>
          <p:cNvPr name="TextBox 23" id="23"/>
          <p:cNvSpPr txBox="true"/>
          <p:nvPr/>
        </p:nvSpPr>
        <p:spPr>
          <a:xfrm rot="0">
            <a:off x="6062157" y="1289790"/>
            <a:ext cx="11911328" cy="3414823"/>
          </a:xfrm>
          <a:prstGeom prst="rect">
            <a:avLst/>
          </a:prstGeom>
        </p:spPr>
        <p:txBody>
          <a:bodyPr anchor="t" rtlCol="false" tIns="0" lIns="0" bIns="0" rIns="0">
            <a:spAutoFit/>
          </a:bodyPr>
          <a:lstStyle/>
          <a:p>
            <a:pPr algn="just">
              <a:lnSpc>
                <a:spcPts val="3406"/>
              </a:lnSpc>
            </a:pPr>
            <a:r>
              <a:rPr lang="en-US" b="true" sz="2433" spc="155">
                <a:solidFill>
                  <a:srgbClr val="1C1C1C"/>
                </a:solidFill>
                <a:latin typeface="Montserrat Bold"/>
                <a:ea typeface="Montserrat Bold"/>
                <a:cs typeface="Montserrat Bold"/>
                <a:sym typeface="Montserrat Bold"/>
              </a:rPr>
              <a:t>Ahora que UserPreferencesRepository almacena las marcas show_completed y sort_order en DataStore y expone una Flow&lt;UserPreferences&gt;, actualicemos TasksViewModel para usarlas.</a:t>
            </a:r>
          </a:p>
          <a:p>
            <a:pPr algn="just">
              <a:lnSpc>
                <a:spcPts val="3406"/>
              </a:lnSpc>
            </a:pPr>
            <a:r>
              <a:rPr lang="en-US" b="true" sz="2433" spc="155">
                <a:solidFill>
                  <a:srgbClr val="1C1C1C"/>
                </a:solidFill>
                <a:latin typeface="Montserrat Bold"/>
                <a:ea typeface="Montserrat Bold"/>
                <a:cs typeface="Montserrat Bold"/>
                <a:sym typeface="Montserrat Bold"/>
              </a:rPr>
              <a:t>Quita showCompletedFlow y sortOrderFlow y, en su lugar, crea un valor llamado userPreferencesFlow que se inicialice con userPreferencesRepository.userPreferencesFlow:</a:t>
            </a:r>
          </a:p>
          <a:p>
            <a:pPr algn="just">
              <a:lnSpc>
                <a:spcPts val="3406"/>
              </a:lnSpc>
            </a:pPr>
          </a:p>
        </p:txBody>
      </p:sp>
      <p:sp>
        <p:nvSpPr>
          <p:cNvPr name="TextBox 24" id="24"/>
          <p:cNvSpPr txBox="true"/>
          <p:nvPr/>
        </p:nvSpPr>
        <p:spPr>
          <a:xfrm rot="0">
            <a:off x="393584" y="378600"/>
            <a:ext cx="17986757" cy="2143125"/>
          </a:xfrm>
          <a:prstGeom prst="rect">
            <a:avLst/>
          </a:prstGeom>
        </p:spPr>
        <p:txBody>
          <a:bodyPr anchor="t" rtlCol="false" tIns="0" lIns="0" bIns="0" rIns="0">
            <a:spAutoFit/>
          </a:bodyPr>
          <a:lstStyle/>
          <a:p>
            <a:pPr algn="l">
              <a:lnSpc>
                <a:spcPts val="5635"/>
              </a:lnSpc>
            </a:pPr>
            <a:r>
              <a:rPr lang="en-US" sz="4696">
                <a:solidFill>
                  <a:srgbClr val="000000"/>
                </a:solidFill>
                <a:latin typeface="Anton"/>
                <a:ea typeface="Anton"/>
                <a:cs typeface="Anton"/>
                <a:sym typeface="Anton"/>
              </a:rPr>
              <a:t>C</a:t>
            </a:r>
            <a:r>
              <a:rPr lang="en-US" sz="4696" u="sng">
                <a:solidFill>
                  <a:srgbClr val="000000"/>
                </a:solidFill>
                <a:latin typeface="Anton"/>
                <a:ea typeface="Anton"/>
                <a:cs typeface="Anton"/>
                <a:sym typeface="Anton"/>
                <a:hlinkClick r:id="rId6" tooltip="https://developer.android.com/codelabs/android-preferences-datastore?hl=es-419#7"/>
              </a:rPr>
              <a:t>ÓMO ACTUALIZAR TASKSVIEWMODEL PARA USAR USER PREFERENCES REPOSITORY</a:t>
            </a:r>
          </a:p>
          <a:p>
            <a:pPr algn="l">
              <a:lnSpc>
                <a:spcPts val="11275"/>
              </a:lnSpc>
            </a:pPr>
          </a:p>
        </p:txBody>
      </p:sp>
      <p:sp>
        <p:nvSpPr>
          <p:cNvPr name="TextBox 25" id="25"/>
          <p:cNvSpPr txBox="true"/>
          <p:nvPr/>
        </p:nvSpPr>
        <p:spPr>
          <a:xfrm rot="0">
            <a:off x="4088115" y="5820068"/>
            <a:ext cx="14095518" cy="1387177"/>
          </a:xfrm>
          <a:prstGeom prst="rect">
            <a:avLst/>
          </a:prstGeom>
        </p:spPr>
        <p:txBody>
          <a:bodyPr anchor="t" rtlCol="false" tIns="0" lIns="0" bIns="0" rIns="0">
            <a:spAutoFit/>
          </a:bodyPr>
          <a:lstStyle/>
          <a:p>
            <a:pPr algn="just">
              <a:lnSpc>
                <a:spcPts val="2799"/>
              </a:lnSpc>
              <a:spcBef>
                <a:spcPct val="0"/>
              </a:spcBef>
            </a:pPr>
            <a:r>
              <a:rPr lang="en-US" sz="1999">
                <a:solidFill>
                  <a:srgbClr val="000000"/>
                </a:solidFill>
                <a:latin typeface="Montserrat"/>
                <a:ea typeface="Montserrat"/>
                <a:cs typeface="Montserrat"/>
                <a:sym typeface="Montserrat"/>
              </a:rPr>
              <a:t>En la creación de tasksUiModelFlow, reemplaza showCompletedFlow y sortOrderFlow con userPreferencesFlow. Reemplaza los parámetros según corresponda.</a:t>
            </a:r>
          </a:p>
          <a:p>
            <a:pPr algn="just">
              <a:lnSpc>
                <a:spcPts val="2799"/>
              </a:lnSpc>
              <a:spcBef>
                <a:spcPct val="0"/>
              </a:spcBef>
            </a:pPr>
            <a:r>
              <a:rPr lang="en-US" sz="1999">
                <a:solidFill>
                  <a:srgbClr val="000000"/>
                </a:solidFill>
                <a:latin typeface="Montserrat"/>
                <a:ea typeface="Montserrat"/>
                <a:cs typeface="Montserrat"/>
                <a:sym typeface="Montserrat"/>
              </a:rPr>
              <a:t>Cuando llamas a filterSortTasks, pasa showCompleted y sortOrder de las userPreferences. Tu código debería verse de la siguiente manera: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57611" y="-128636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483556" y="885030"/>
            <a:ext cx="997371" cy="9973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453854" y="2212422"/>
            <a:ext cx="389240" cy="3892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4810251" y="6746555"/>
            <a:ext cx="9789689" cy="97896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49812" b="0"/>
              </a:stretch>
            </a:blipFill>
            <a:ln w="171450" cap="sq">
              <a:solidFill>
                <a:srgbClr val="FFFFFF"/>
              </a:solidFill>
              <a:prstDash val="solid"/>
              <a:miter/>
            </a:ln>
          </p:spPr>
        </p:sp>
      </p:grpSp>
      <p:sp>
        <p:nvSpPr>
          <p:cNvPr name="TextBox 19" id="19"/>
          <p:cNvSpPr txBox="true"/>
          <p:nvPr/>
        </p:nvSpPr>
        <p:spPr>
          <a:xfrm rot="0">
            <a:off x="2169243" y="348703"/>
            <a:ext cx="14314313" cy="1285838"/>
          </a:xfrm>
          <a:prstGeom prst="rect">
            <a:avLst/>
          </a:prstGeom>
        </p:spPr>
        <p:txBody>
          <a:bodyPr anchor="t" rtlCol="false" tIns="0" lIns="0" bIns="0" rIns="0">
            <a:spAutoFit/>
          </a:bodyPr>
          <a:lstStyle/>
          <a:p>
            <a:pPr algn="l">
              <a:lnSpc>
                <a:spcPts val="5395"/>
              </a:lnSpc>
            </a:pPr>
            <a:r>
              <a:rPr lang="en-US" sz="4496">
                <a:solidFill>
                  <a:srgbClr val="000000"/>
                </a:solidFill>
                <a:latin typeface="Anton"/>
                <a:ea typeface="Anton"/>
                <a:cs typeface="Anton"/>
                <a:sym typeface="Anton"/>
              </a:rPr>
              <a:t>LIMPIEZA DE USER PREFERENCES REPOSITORY</a:t>
            </a:r>
          </a:p>
          <a:p>
            <a:pPr algn="l">
              <a:lnSpc>
                <a:spcPts val="4915"/>
              </a:lnSpc>
            </a:pPr>
          </a:p>
        </p:txBody>
      </p:sp>
      <p:sp>
        <p:nvSpPr>
          <p:cNvPr name="TextBox 20" id="20"/>
          <p:cNvSpPr txBox="true"/>
          <p:nvPr/>
        </p:nvSpPr>
        <p:spPr>
          <a:xfrm rot="0">
            <a:off x="2169243" y="2107647"/>
            <a:ext cx="14552391" cy="3835400"/>
          </a:xfrm>
          <a:prstGeom prst="rect">
            <a:avLst/>
          </a:prstGeom>
        </p:spPr>
        <p:txBody>
          <a:bodyPr anchor="t" rtlCol="false" tIns="0" lIns="0" bIns="0" rIns="0">
            <a:spAutoFit/>
          </a:bodyPr>
          <a:lstStyle/>
          <a:p>
            <a:pPr algn="just">
              <a:lnSpc>
                <a:spcPts val="3400"/>
              </a:lnSpc>
            </a:pPr>
            <a:r>
              <a:rPr lang="en-US" sz="2000">
                <a:solidFill>
                  <a:srgbClr val="1C1C1C">
                    <a:alpha val="80000"/>
                  </a:srgbClr>
                </a:solidFill>
                <a:latin typeface="Open Sans"/>
                <a:ea typeface="Open Sans"/>
                <a:cs typeface="Open Sans"/>
                <a:sym typeface="Open Sans"/>
              </a:rPr>
              <a:t>Quitemos los campos y métodos que ya no son necesarios. Deberías poder borrar los siguientes elementos:</a:t>
            </a:r>
          </a:p>
          <a:p>
            <a:pPr algn="just" marL="431801" indent="-215900" lvl="1">
              <a:lnSpc>
                <a:spcPts val="3400"/>
              </a:lnSpc>
              <a:buFont typeface="Arial"/>
              <a:buChar char="•"/>
            </a:pPr>
            <a:r>
              <a:rPr lang="en-US" sz="2000">
                <a:solidFill>
                  <a:srgbClr val="1C1C1C">
                    <a:alpha val="80000"/>
                  </a:srgbClr>
                </a:solidFill>
                <a:latin typeface="Open Sans"/>
                <a:ea typeface="Open Sans"/>
                <a:cs typeface="Open Sans"/>
                <a:sym typeface="Open Sans"/>
              </a:rPr>
              <a:t>_sortOrderFlow</a:t>
            </a:r>
          </a:p>
          <a:p>
            <a:pPr algn="just" marL="431801" indent="-215900" lvl="1">
              <a:lnSpc>
                <a:spcPts val="3400"/>
              </a:lnSpc>
              <a:buFont typeface="Arial"/>
              <a:buChar char="•"/>
            </a:pPr>
            <a:r>
              <a:rPr lang="en-US" sz="2000">
                <a:solidFill>
                  <a:srgbClr val="1C1C1C">
                    <a:alpha val="80000"/>
                  </a:srgbClr>
                </a:solidFill>
                <a:latin typeface="Open Sans"/>
                <a:ea typeface="Open Sans"/>
                <a:cs typeface="Open Sans"/>
                <a:sym typeface="Open Sans"/>
              </a:rPr>
              <a:t>sortOrderFlow</a:t>
            </a:r>
          </a:p>
          <a:p>
            <a:pPr algn="just" marL="431801" indent="-215900" lvl="1">
              <a:lnSpc>
                <a:spcPts val="3400"/>
              </a:lnSpc>
              <a:buFont typeface="Arial"/>
              <a:buChar char="•"/>
            </a:pPr>
            <a:r>
              <a:rPr lang="en-US" sz="2000">
                <a:solidFill>
                  <a:srgbClr val="1C1C1C">
                    <a:alpha val="80000"/>
                  </a:srgbClr>
                </a:solidFill>
                <a:latin typeface="Open Sans"/>
                <a:ea typeface="Open Sans"/>
                <a:cs typeface="Open Sans"/>
                <a:sym typeface="Open Sans"/>
              </a:rPr>
              <a:t>updateSortOrder()</a:t>
            </a:r>
          </a:p>
          <a:p>
            <a:pPr algn="just" marL="431801" indent="-215900" lvl="1">
              <a:lnSpc>
                <a:spcPts val="3400"/>
              </a:lnSpc>
              <a:buFont typeface="Arial"/>
              <a:buChar char="•"/>
            </a:pPr>
            <a:r>
              <a:rPr lang="en-US" sz="2000">
                <a:solidFill>
                  <a:srgbClr val="1C1C1C">
                    <a:alpha val="80000"/>
                  </a:srgbClr>
                </a:solidFill>
                <a:latin typeface="Open Sans"/>
                <a:ea typeface="Open Sans"/>
                <a:cs typeface="Open Sans"/>
                <a:sym typeface="Open Sans"/>
              </a:rPr>
              <a:t>private val sortOrder: Sor</a:t>
            </a:r>
            <a:r>
              <a:rPr lang="en-US" sz="2000" u="none">
                <a:solidFill>
                  <a:srgbClr val="1C1C1C">
                    <a:alpha val="80000"/>
                  </a:srgbClr>
                </a:solidFill>
                <a:latin typeface="Open Sans"/>
                <a:ea typeface="Open Sans"/>
                <a:cs typeface="Open Sans"/>
                <a:sym typeface="Open Sans"/>
              </a:rPr>
              <a:t>t</a:t>
            </a:r>
            <a:r>
              <a:rPr lang="en-US" sz="2000">
                <a:solidFill>
                  <a:srgbClr val="1C1C1C">
                    <a:alpha val="80000"/>
                  </a:srgbClr>
                </a:solidFill>
                <a:latin typeface="Open Sans"/>
                <a:ea typeface="Open Sans"/>
                <a:cs typeface="Open Sans"/>
                <a:sym typeface="Open Sans"/>
              </a:rPr>
              <a:t>Order</a:t>
            </a:r>
          </a:p>
          <a:p>
            <a:pPr algn="just">
              <a:lnSpc>
                <a:spcPts val="3400"/>
              </a:lnSpc>
            </a:pPr>
            <a:r>
              <a:rPr lang="en-US" sz="2000">
                <a:solidFill>
                  <a:srgbClr val="1C1C1C">
                    <a:alpha val="80000"/>
                  </a:srgbClr>
                </a:solidFill>
                <a:latin typeface="Open Sans"/>
                <a:ea typeface="Open Sans"/>
                <a:cs typeface="Open Sans"/>
                <a:sym typeface="Open Sans"/>
              </a:rPr>
              <a:t>A</a:t>
            </a:r>
            <a:r>
              <a:rPr lang="en-US" sz="2000" u="none">
                <a:solidFill>
                  <a:srgbClr val="1C1C1C">
                    <a:alpha val="80000"/>
                  </a:srgbClr>
                </a:solidFill>
                <a:latin typeface="Open Sans"/>
                <a:ea typeface="Open Sans"/>
                <a:cs typeface="Open Sans"/>
                <a:sym typeface="Open Sans"/>
              </a:rPr>
              <a:t>h</a:t>
            </a:r>
            <a:r>
              <a:rPr lang="en-US" sz="2000">
                <a:solidFill>
                  <a:srgbClr val="1C1C1C">
                    <a:alpha val="80000"/>
                  </a:srgbClr>
                </a:solidFill>
                <a:latin typeface="Open Sans"/>
                <a:ea typeface="Open Sans"/>
                <a:cs typeface="Open Sans"/>
                <a:sym typeface="Open Sans"/>
              </a:rPr>
              <a:t>ora, nuestra app debería compilarse correctamente. Ejecutémosla a fin de ver si las marcas show_completed y sort_order se guardaron correctamente.</a:t>
            </a:r>
          </a:p>
          <a:p>
            <a:pPr algn="just" marL="0" indent="0" lvl="0">
              <a:lnSpc>
                <a:spcPts val="3400"/>
              </a:lnSpc>
              <a:spcBef>
                <a:spcPct val="0"/>
              </a:spcBef>
            </a:pPr>
            <a:r>
              <a:rPr lang="en-US" sz="2000">
                <a:solidFill>
                  <a:srgbClr val="1C1C1C">
                    <a:alpha val="80000"/>
                  </a:srgbClr>
                </a:solidFill>
                <a:latin typeface="Open Sans"/>
                <a:ea typeface="Open Sans"/>
                <a:cs typeface="Open Sans"/>
                <a:sym typeface="Open Sans"/>
              </a:rPr>
              <a:t>Revisa la rama preferences_datastore del repositorio de codelab para comparar tus cambios.</a:t>
            </a:r>
          </a:p>
          <a:p>
            <a:pPr algn="just" marL="0" indent="0" lvl="0">
              <a:lnSpc>
                <a:spcPts val="3400"/>
              </a:lnSpc>
              <a:spcBef>
                <a:spcPct val="0"/>
              </a:spcBef>
            </a:pPr>
          </a:p>
        </p:txBody>
      </p:sp>
      <p:sp>
        <p:nvSpPr>
          <p:cNvPr name="TextBox 21" id="21"/>
          <p:cNvSpPr txBox="true"/>
          <p:nvPr/>
        </p:nvSpPr>
        <p:spPr>
          <a:xfrm rot="0">
            <a:off x="4848990" y="7603137"/>
            <a:ext cx="11373958" cy="2444229"/>
          </a:xfrm>
          <a:prstGeom prst="rect">
            <a:avLst/>
          </a:prstGeom>
        </p:spPr>
        <p:txBody>
          <a:bodyPr anchor="t" rtlCol="false" tIns="0" lIns="0" bIns="0" rIns="0">
            <a:spAutoFit/>
          </a:bodyPr>
          <a:lstStyle/>
          <a:p>
            <a:pPr algn="just">
              <a:lnSpc>
                <a:spcPts val="2799"/>
              </a:lnSpc>
              <a:spcBef>
                <a:spcPct val="0"/>
              </a:spcBef>
            </a:pPr>
            <a:r>
              <a:rPr lang="en-US" sz="1999">
                <a:solidFill>
                  <a:srgbClr val="000000"/>
                </a:solidFill>
                <a:latin typeface="Montserrat"/>
                <a:ea typeface="Montserrat"/>
                <a:cs typeface="Montserrat"/>
                <a:sym typeface="Montserrat"/>
              </a:rPr>
              <a:t>SharedPreferences incluye una serie de desventajas: una API sincrónica que puede parecer segura para realizar llamadas en el subproceso de IU, ningún mecanismo para señalar errores y falta de API de transacciones, entre otros.</a:t>
            </a:r>
          </a:p>
          <a:p>
            <a:pPr algn="just">
              <a:lnSpc>
                <a:spcPts val="2799"/>
              </a:lnSpc>
              <a:spcBef>
                <a:spcPct val="0"/>
              </a:spcBef>
            </a:pPr>
            <a:r>
              <a:rPr lang="en-US" sz="1999">
                <a:solidFill>
                  <a:srgbClr val="000000"/>
                </a:solidFill>
                <a:latin typeface="Montserrat"/>
                <a:ea typeface="Montserrat"/>
                <a:cs typeface="Montserrat"/>
                <a:sym typeface="Montserrat"/>
              </a:rPr>
              <a:t>DataStore es un reemplazo para SharedPreferences que aborda la mayoría de las deficiencias de la API.</a:t>
            </a:r>
          </a:p>
          <a:p>
            <a:pPr algn="just">
              <a:lnSpc>
                <a:spcPts val="2799"/>
              </a:lnSpc>
              <a:spcBef>
                <a:spcPct val="0"/>
              </a:spcBef>
            </a:pPr>
            <a:r>
              <a:rPr lang="en-US" sz="1999">
                <a:solidFill>
                  <a:srgbClr val="000000"/>
                </a:solidFill>
                <a:latin typeface="Montserrat"/>
                <a:ea typeface="Montserrat"/>
                <a:cs typeface="Montserrat"/>
                <a:sym typeface="Montserrat"/>
              </a:rPr>
              <a:t>DataStore tiene una API completamente asíncrona que usa corrutinas de Kotlin y Flow y que administra la migración de datos, garantiza su coherencia y resuelve su corrupción.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885863" y="3538238"/>
            <a:ext cx="14516274" cy="3912661"/>
          </a:xfrm>
          <a:prstGeom prst="rect">
            <a:avLst/>
          </a:prstGeom>
        </p:spPr>
        <p:txBody>
          <a:bodyPr anchor="t" rtlCol="false" tIns="0" lIns="0" bIns="0" rIns="0">
            <a:spAutoFit/>
          </a:bodyPr>
          <a:lstStyle/>
          <a:p>
            <a:pPr algn="ctr">
              <a:lnSpc>
                <a:spcPts val="30866"/>
              </a:lnSpc>
            </a:pPr>
            <a:r>
              <a:rPr lang="en-US" sz="25721">
                <a:solidFill>
                  <a:srgbClr val="000000"/>
                </a:solidFill>
                <a:latin typeface="Anton"/>
                <a:ea typeface="Anton"/>
                <a:cs typeface="Anton"/>
                <a:sym typeface="Anton"/>
              </a:rPr>
              <a:t>THANK YOU</a:t>
            </a:r>
          </a:p>
        </p:txBody>
      </p:sp>
      <p:sp>
        <p:nvSpPr>
          <p:cNvPr name="TextBox 7" id="7"/>
          <p:cNvSpPr txBox="true"/>
          <p:nvPr/>
        </p:nvSpPr>
        <p:spPr>
          <a:xfrm rot="0">
            <a:off x="2750074" y="7337582"/>
            <a:ext cx="7680225" cy="471784"/>
          </a:xfrm>
          <a:prstGeom prst="rect">
            <a:avLst/>
          </a:prstGeom>
        </p:spPr>
        <p:txBody>
          <a:bodyPr anchor="t" rtlCol="false" tIns="0" lIns="0" bIns="0" rIns="0">
            <a:spAutoFit/>
          </a:bodyPr>
          <a:lstStyle/>
          <a:p>
            <a:pPr algn="l">
              <a:lnSpc>
                <a:spcPts val="3917"/>
              </a:lnSpc>
            </a:pPr>
            <a:r>
              <a:rPr lang="en-US" sz="2797" spc="179" b="true">
                <a:solidFill>
                  <a:srgbClr val="1C1C1C"/>
                </a:solidFill>
                <a:latin typeface="Montserrat Bold"/>
                <a:ea typeface="Montserrat Bold"/>
                <a:cs typeface="Montserrat Bold"/>
                <a:sym typeface="Montserrat Bold"/>
              </a:rPr>
              <a:t>data store</a:t>
            </a:r>
          </a:p>
        </p:txBody>
      </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241813" y="8802151"/>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6241813" y="8440825"/>
            <a:ext cx="1191540" cy="11915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828916" y="9058516"/>
            <a:ext cx="399568" cy="3995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0" id="20"/>
          <p:cNvGrpSpPr/>
          <p:nvPr/>
        </p:nvGrpSpPr>
        <p:grpSpPr>
          <a:xfrm rot="0">
            <a:off x="16402137" y="1525959"/>
            <a:ext cx="712885" cy="71288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12175205" y="2696218"/>
            <a:ext cx="3438827" cy="737246"/>
            <a:chOff x="0" y="0"/>
            <a:chExt cx="1895622" cy="406400"/>
          </a:xfrm>
        </p:grpSpPr>
        <p:sp>
          <p:nvSpPr>
            <p:cNvPr name="Freeform 24" id="24"/>
            <p:cNvSpPr/>
            <p:nvPr/>
          </p:nvSpPr>
          <p:spPr>
            <a:xfrm flipH="false" flipV="false" rot="0">
              <a:off x="0" y="0"/>
              <a:ext cx="1895622" cy="406400"/>
            </a:xfrm>
            <a:custGeom>
              <a:avLst/>
              <a:gdLst/>
              <a:ahLst/>
              <a:cxnLst/>
              <a:rect r="r" b="b" t="t" l="l"/>
              <a:pathLst>
                <a:path h="406400" w="1895622">
                  <a:moveTo>
                    <a:pt x="1692422" y="0"/>
                  </a:moveTo>
                  <a:cubicBezTo>
                    <a:pt x="1804646" y="0"/>
                    <a:pt x="1895622" y="90976"/>
                    <a:pt x="1895622" y="203200"/>
                  </a:cubicBezTo>
                  <a:cubicBezTo>
                    <a:pt x="1895622" y="315424"/>
                    <a:pt x="1804646" y="406400"/>
                    <a:pt x="1692422" y="406400"/>
                  </a:cubicBezTo>
                  <a:lnTo>
                    <a:pt x="203200" y="406400"/>
                  </a:lnTo>
                  <a:cubicBezTo>
                    <a:pt x="90976" y="406400"/>
                    <a:pt x="0" y="315424"/>
                    <a:pt x="0" y="203200"/>
                  </a:cubicBezTo>
                  <a:cubicBezTo>
                    <a:pt x="0" y="90976"/>
                    <a:pt x="90976" y="0"/>
                    <a:pt x="203200" y="0"/>
                  </a:cubicBezTo>
                  <a:close/>
                </a:path>
              </a:pathLst>
            </a:custGeom>
            <a:solidFill>
              <a:srgbClr val="5CE1E6"/>
            </a:solidFill>
            <a:ln cap="sq">
              <a:noFill/>
              <a:prstDash val="solid"/>
              <a:miter/>
            </a:ln>
          </p:spPr>
        </p:sp>
        <p:sp>
          <p:nvSpPr>
            <p:cNvPr name="TextBox 25" id="25"/>
            <p:cNvSpPr txBox="true"/>
            <p:nvPr/>
          </p:nvSpPr>
          <p:spPr>
            <a:xfrm>
              <a:off x="0" y="-47625"/>
              <a:ext cx="1895622"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6" id="26"/>
          <p:cNvSpPr txBox="true"/>
          <p:nvPr/>
        </p:nvSpPr>
        <p:spPr>
          <a:xfrm rot="0">
            <a:off x="12344237" y="2834418"/>
            <a:ext cx="3100763" cy="413901"/>
          </a:xfrm>
          <a:prstGeom prst="rect">
            <a:avLst/>
          </a:prstGeom>
        </p:spPr>
        <p:txBody>
          <a:bodyPr anchor="t" rtlCol="false" tIns="0" lIns="0" bIns="0" rIns="0">
            <a:spAutoFit/>
          </a:bodyPr>
          <a:lstStyle/>
          <a:p>
            <a:pPr algn="ctr">
              <a:lnSpc>
                <a:spcPts val="3436"/>
              </a:lnSpc>
            </a:pPr>
            <a:r>
              <a:rPr lang="en-US" sz="2454" b="true">
                <a:solidFill>
                  <a:srgbClr val="1C1C1C"/>
                </a:solidFill>
                <a:latin typeface="Montserrat Bold"/>
                <a:ea typeface="Montserrat Bold"/>
                <a:cs typeface="Montserrat Bold"/>
                <a:sym typeface="Montserrat Bold"/>
              </a:rPr>
              <a:t>See You Next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0551030" y="4349936"/>
            <a:ext cx="11381566" cy="113815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964467" y="2185400"/>
            <a:ext cx="7072900" cy="70729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4906" r="0" b="-24906"/>
              </a:stretch>
            </a:blipFill>
            <a:ln w="171450" cap="sq">
              <a:solidFill>
                <a:srgbClr val="FFFFFF"/>
              </a:solidFill>
              <a:prstDash val="solid"/>
              <a:miter/>
            </a:ln>
          </p:spPr>
        </p:sp>
      </p:grpSp>
      <p:grpSp>
        <p:nvGrpSpPr>
          <p:cNvPr name="Group 13" id="13"/>
          <p:cNvGrpSpPr/>
          <p:nvPr/>
        </p:nvGrpSpPr>
        <p:grpSpPr>
          <a:xfrm rot="0">
            <a:off x="9144000" y="7727421"/>
            <a:ext cx="1038609" cy="10386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6837583" y="1599948"/>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530629" y="5673657"/>
            <a:ext cx="389240" cy="3892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1530629" y="2518924"/>
            <a:ext cx="7038635" cy="2868984"/>
          </a:xfrm>
          <a:prstGeom prst="rect">
            <a:avLst/>
          </a:prstGeom>
        </p:spPr>
        <p:txBody>
          <a:bodyPr anchor="t" rtlCol="false" tIns="0" lIns="0" bIns="0" rIns="0">
            <a:spAutoFit/>
          </a:bodyPr>
          <a:lstStyle/>
          <a:p>
            <a:pPr algn="l">
              <a:lnSpc>
                <a:spcPts val="11275"/>
              </a:lnSpc>
            </a:pPr>
            <a:r>
              <a:rPr lang="en-US" sz="9396">
                <a:solidFill>
                  <a:srgbClr val="000000"/>
                </a:solidFill>
                <a:latin typeface="Anton"/>
                <a:ea typeface="Anton"/>
                <a:cs typeface="Anton"/>
                <a:sym typeface="Anton"/>
              </a:rPr>
              <a:t>QUE ES DATA STORE</a:t>
            </a:r>
          </a:p>
        </p:txBody>
      </p:sp>
      <p:sp>
        <p:nvSpPr>
          <p:cNvPr name="TextBox 23" id="23"/>
          <p:cNvSpPr txBox="true"/>
          <p:nvPr/>
        </p:nvSpPr>
        <p:spPr>
          <a:xfrm rot="0">
            <a:off x="2038734" y="5617075"/>
            <a:ext cx="6986401" cy="2978150"/>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1C1C1C">
                    <a:alpha val="80000"/>
                  </a:srgbClr>
                </a:solidFill>
                <a:latin typeface="Open Sans"/>
                <a:ea typeface="Open Sans"/>
                <a:cs typeface="Open Sans"/>
                <a:sym typeface="Open Sans"/>
              </a:rPr>
              <a:t>Es una solución nueva y mejorada de almacenamiento de datos que apunta a reemplazar SharedPreferences. Basada en corrutinas de Kotlin y Flow, proporciona dos implementaciones diferentes: Proto DataStore, que almacena objetos escritos (con el respaldo de </a:t>
            </a:r>
            <a:r>
              <a:rPr lang="en-US" sz="2000" u="sng">
                <a:solidFill>
                  <a:srgbClr val="1C1C1C">
                    <a:alpha val="80000"/>
                  </a:srgbClr>
                </a:solidFill>
                <a:latin typeface="Open Sans"/>
                <a:ea typeface="Open Sans"/>
                <a:cs typeface="Open Sans"/>
                <a:sym typeface="Open Sans"/>
                <a:hlinkClick r:id="rId3" tooltip="https://developers.google.com/protocol-buffers?hl=es-419"/>
              </a:rPr>
              <a:t>búferes de protocolo</a:t>
            </a:r>
            <a:r>
              <a:rPr lang="en-US" sz="2000">
                <a:solidFill>
                  <a:srgbClr val="1C1C1C">
                    <a:alpha val="80000"/>
                  </a:srgbClr>
                </a:solidFill>
                <a:latin typeface="Open Sans"/>
                <a:ea typeface="Open Sans"/>
                <a:cs typeface="Open Sans"/>
                <a:sym typeface="Open Sans"/>
              </a:rPr>
              <a:t>) y Preferences DataStore, que almacena pares clave-valor.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2935348" y="-1752872"/>
            <a:ext cx="8549194" cy="85491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222949" y="8925787"/>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028700" y="1999516"/>
            <a:ext cx="6928646" cy="69286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55540" r="0" b="-55540"/>
              </a:stretch>
            </a:blipFill>
            <a:ln w="171450" cap="sq">
              <a:solidFill>
                <a:srgbClr val="FFFFFF"/>
              </a:solidFill>
              <a:prstDash val="solid"/>
              <a:miter/>
            </a:ln>
          </p:spPr>
        </p:sp>
      </p:grpSp>
      <p:grpSp>
        <p:nvGrpSpPr>
          <p:cNvPr name="Group 10" id="10"/>
          <p:cNvGrpSpPr/>
          <p:nvPr/>
        </p:nvGrpSpPr>
        <p:grpSpPr>
          <a:xfrm rot="0">
            <a:off x="16837583" y="1599948"/>
            <a:ext cx="399568" cy="39956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339249" y="7341083"/>
            <a:ext cx="389240" cy="3892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8869955" y="1951891"/>
            <a:ext cx="9238402" cy="7701073"/>
          </a:xfrm>
          <a:prstGeom prst="rect">
            <a:avLst/>
          </a:prstGeom>
        </p:spPr>
        <p:txBody>
          <a:bodyPr anchor="t" rtlCol="false" tIns="0" lIns="0" bIns="0" rIns="0">
            <a:spAutoFit/>
          </a:bodyPr>
          <a:lstStyle/>
          <a:p>
            <a:pPr algn="l">
              <a:lnSpc>
                <a:spcPts val="3406"/>
              </a:lnSpc>
            </a:pPr>
            <a:r>
              <a:rPr lang="en-US" sz="2433" spc="155" b="true">
                <a:solidFill>
                  <a:srgbClr val="1C1C1C"/>
                </a:solidFill>
                <a:latin typeface="Montserrat Bold"/>
                <a:ea typeface="Montserrat Bold"/>
                <a:cs typeface="Montserrat Bold"/>
                <a:sym typeface="Montserrat Bold"/>
              </a:rPr>
              <a:t>Descargarás el código de todo el codelab y, luego, ejecutarás una app simple de ejemplo.</a:t>
            </a:r>
          </a:p>
          <a:p>
            <a:pPr algn="l">
              <a:lnSpc>
                <a:spcPts val="3406"/>
              </a:lnSpc>
            </a:pPr>
            <a:r>
              <a:rPr lang="en-US" sz="2433" spc="155" b="true">
                <a:solidFill>
                  <a:srgbClr val="1C1C1C"/>
                </a:solidFill>
                <a:latin typeface="Montserrat Bold"/>
                <a:ea typeface="Montserrat Bold"/>
                <a:cs typeface="Montserrat Bold"/>
                <a:sym typeface="Montserrat Bold"/>
              </a:rPr>
              <a:t>A fin de que comiences lo antes posible, preparamos un proyecto inicial sobre el cual puedes compilar.</a:t>
            </a:r>
          </a:p>
          <a:p>
            <a:pPr algn="l">
              <a:lnSpc>
                <a:spcPts val="3406"/>
              </a:lnSpc>
            </a:pPr>
            <a:r>
              <a:rPr lang="en-US" sz="2433" spc="155" b="true">
                <a:solidFill>
                  <a:srgbClr val="1C1C1C"/>
                </a:solidFill>
                <a:latin typeface="Montserrat Bold"/>
                <a:ea typeface="Montserrat Bold"/>
                <a:cs typeface="Montserrat Bold"/>
                <a:sym typeface="Montserrat Bold"/>
              </a:rPr>
              <a:t>Si tienes Git instalado, simplemente puedes ejecutar el comando que se indica abajo. Para comprobarlo, escribe git --version en la terminal o línea de comandos, y verifica que se ejecute correctamente.</a:t>
            </a:r>
          </a:p>
          <a:p>
            <a:pPr algn="l">
              <a:lnSpc>
                <a:spcPts val="3406"/>
              </a:lnSpc>
            </a:pPr>
          </a:p>
          <a:p>
            <a:pPr algn="l">
              <a:lnSpc>
                <a:spcPts val="3406"/>
              </a:lnSpc>
            </a:pPr>
            <a:r>
              <a:rPr lang="en-US" b="true" sz="2433" spc="155" u="sng">
                <a:solidFill>
                  <a:srgbClr val="1C1C1C"/>
                </a:solidFill>
                <a:latin typeface="Montserrat Bold"/>
                <a:ea typeface="Montserrat Bold"/>
                <a:cs typeface="Montserrat Bold"/>
                <a:sym typeface="Montserrat Bold"/>
                <a:hlinkClick r:id="rId3" tooltip="https://github.com/googlecodelabs/android-datastore/archive/master.zip"/>
              </a:rPr>
              <a:t>Descarga el código fuente</a:t>
            </a:r>
          </a:p>
          <a:p>
            <a:pPr algn="l" marL="525315" indent="-262658" lvl="1">
              <a:lnSpc>
                <a:spcPts val="3406"/>
              </a:lnSpc>
              <a:buAutoNum type="arabicPeriod" startAt="1"/>
            </a:pPr>
            <a:r>
              <a:rPr lang="en-US" b="true" sz="2433" spc="155">
                <a:solidFill>
                  <a:srgbClr val="1C1C1C"/>
                </a:solidFill>
                <a:latin typeface="Montserrat Bold"/>
                <a:ea typeface="Montserrat Bold"/>
                <a:cs typeface="Montserrat Bold"/>
                <a:sym typeface="Montserrat Bold"/>
              </a:rPr>
              <a:t>Descomprime el código y, luego, abre el proyecto en Android Studio Artic Fox.</a:t>
            </a:r>
          </a:p>
          <a:p>
            <a:pPr algn="l" marL="525315" indent="-262658" lvl="1">
              <a:lnSpc>
                <a:spcPts val="3406"/>
              </a:lnSpc>
              <a:buAutoNum type="arabicPeriod" startAt="1"/>
            </a:pPr>
            <a:r>
              <a:rPr lang="en-US" b="true" sz="2433" spc="155">
                <a:solidFill>
                  <a:srgbClr val="1C1C1C"/>
                </a:solidFill>
                <a:latin typeface="Montserrat Bold"/>
                <a:ea typeface="Montserrat Bold"/>
                <a:cs typeface="Montserrat Bold"/>
                <a:sym typeface="Montserrat Bold"/>
              </a:rPr>
              <a:t>Ejecuta la configuración de ejecución app en un dispositivo o emulador.</a:t>
            </a:r>
          </a:p>
          <a:p>
            <a:pPr algn="l">
              <a:lnSpc>
                <a:spcPts val="3406"/>
              </a:lnSpc>
            </a:pPr>
          </a:p>
          <a:p>
            <a:pPr algn="l">
              <a:lnSpc>
                <a:spcPts val="3406"/>
              </a:lnSpc>
            </a:pPr>
          </a:p>
        </p:txBody>
      </p:sp>
      <p:grpSp>
        <p:nvGrpSpPr>
          <p:cNvPr name="Group 17" id="17"/>
          <p:cNvGrpSpPr/>
          <p:nvPr/>
        </p:nvGrpSpPr>
        <p:grpSpPr>
          <a:xfrm rot="0">
            <a:off x="5719498" y="5960474"/>
            <a:ext cx="3150457" cy="31504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10379" t="0" r="-864620" b="0"/>
              </a:stretch>
            </a:blipFill>
            <a:ln w="171450" cap="sq">
              <a:solidFill>
                <a:srgbClr val="FFFFFF"/>
              </a:solidFill>
              <a:prstDash val="solid"/>
              <a:miter/>
            </a:ln>
          </p:spPr>
        </p:sp>
      </p:grpSp>
      <p:grpSp>
        <p:nvGrpSpPr>
          <p:cNvPr name="Group 19" id="19"/>
          <p:cNvGrpSpPr/>
          <p:nvPr/>
        </p:nvGrpSpPr>
        <p:grpSpPr>
          <a:xfrm rot="0">
            <a:off x="2445877" y="8742308"/>
            <a:ext cx="2692445" cy="737246"/>
            <a:chOff x="0" y="0"/>
            <a:chExt cx="1484186" cy="406400"/>
          </a:xfrm>
        </p:grpSpPr>
        <p:sp>
          <p:nvSpPr>
            <p:cNvPr name="Freeform 20" id="20"/>
            <p:cNvSpPr/>
            <p:nvPr/>
          </p:nvSpPr>
          <p:spPr>
            <a:xfrm flipH="false" flipV="false" rot="0">
              <a:off x="0" y="0"/>
              <a:ext cx="1484186" cy="406400"/>
            </a:xfrm>
            <a:custGeom>
              <a:avLst/>
              <a:gdLst/>
              <a:ahLst/>
              <a:cxnLst/>
              <a:rect r="r" b="b" t="t" l="l"/>
              <a:pathLst>
                <a:path h="406400" w="1484186">
                  <a:moveTo>
                    <a:pt x="1280986" y="0"/>
                  </a:moveTo>
                  <a:cubicBezTo>
                    <a:pt x="1393210" y="0"/>
                    <a:pt x="1484186" y="90976"/>
                    <a:pt x="1484186" y="203200"/>
                  </a:cubicBezTo>
                  <a:cubicBezTo>
                    <a:pt x="1484186" y="315424"/>
                    <a:pt x="1393210" y="406400"/>
                    <a:pt x="1280986" y="406400"/>
                  </a:cubicBezTo>
                  <a:lnTo>
                    <a:pt x="203200" y="406400"/>
                  </a:lnTo>
                  <a:cubicBezTo>
                    <a:pt x="90976" y="406400"/>
                    <a:pt x="0" y="315424"/>
                    <a:pt x="0" y="203200"/>
                  </a:cubicBezTo>
                  <a:cubicBezTo>
                    <a:pt x="0" y="90976"/>
                    <a:pt x="90976" y="0"/>
                    <a:pt x="203200" y="0"/>
                  </a:cubicBezTo>
                  <a:close/>
                </a:path>
              </a:pathLst>
            </a:custGeom>
            <a:solidFill>
              <a:srgbClr val="5CE1E6"/>
            </a:solidFill>
            <a:ln cap="sq">
              <a:noFill/>
              <a:prstDash val="solid"/>
              <a:miter/>
            </a:ln>
          </p:spPr>
        </p:sp>
        <p:sp>
          <p:nvSpPr>
            <p:cNvPr name="TextBox 21" id="21"/>
            <p:cNvSpPr txBox="true"/>
            <p:nvPr/>
          </p:nvSpPr>
          <p:spPr>
            <a:xfrm>
              <a:off x="0" y="-47625"/>
              <a:ext cx="1484186"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2" id="22"/>
          <p:cNvSpPr txBox="true"/>
          <p:nvPr/>
        </p:nvSpPr>
        <p:spPr>
          <a:xfrm rot="0">
            <a:off x="7074833" y="160694"/>
            <a:ext cx="11771431" cy="2868984"/>
          </a:xfrm>
          <a:prstGeom prst="rect">
            <a:avLst/>
          </a:prstGeom>
        </p:spPr>
        <p:txBody>
          <a:bodyPr anchor="t" rtlCol="false" tIns="0" lIns="0" bIns="0" rIns="0">
            <a:spAutoFit/>
          </a:bodyPr>
          <a:lstStyle/>
          <a:p>
            <a:pPr algn="l">
              <a:lnSpc>
                <a:spcPts val="11275"/>
              </a:lnSpc>
            </a:pPr>
            <a:r>
              <a:rPr lang="en-US" sz="9396" u="sng">
                <a:solidFill>
                  <a:srgbClr val="000000"/>
                </a:solidFill>
                <a:latin typeface="Anton"/>
                <a:ea typeface="Anton"/>
                <a:cs typeface="Anton"/>
                <a:sym typeface="Anton"/>
                <a:hlinkClick r:id="rId5" tooltip="https://developer.android.com/codelabs/android-preferences-datastore?hl=es-419#1"/>
              </a:rPr>
              <a:t>CÓMO PREPARARTE</a:t>
            </a:r>
          </a:p>
          <a:p>
            <a:pPr algn="l">
              <a:lnSpc>
                <a:spcPts val="11275"/>
              </a:lnSpc>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6837583" y="1599948"/>
            <a:ext cx="399568" cy="39956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660767" y="4754260"/>
            <a:ext cx="389240" cy="3892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2245719" y="161673"/>
            <a:ext cx="14237963" cy="1438275"/>
          </a:xfrm>
          <a:prstGeom prst="rect">
            <a:avLst/>
          </a:prstGeom>
        </p:spPr>
        <p:txBody>
          <a:bodyPr anchor="t" rtlCol="false" tIns="0" lIns="0" bIns="0" rIns="0">
            <a:spAutoFit/>
          </a:bodyPr>
          <a:lstStyle/>
          <a:p>
            <a:pPr algn="ctr">
              <a:lnSpc>
                <a:spcPts val="11275"/>
              </a:lnSpc>
            </a:pPr>
            <a:r>
              <a:rPr lang="en-US" sz="9396">
                <a:solidFill>
                  <a:srgbClr val="000000"/>
                </a:solidFill>
                <a:latin typeface="Anton"/>
                <a:ea typeface="Anton"/>
                <a:cs typeface="Anton"/>
                <a:sym typeface="Anton"/>
              </a:rPr>
              <a:t>DESCRIPCION GENERAL</a:t>
            </a:r>
          </a:p>
        </p:txBody>
      </p:sp>
      <p:sp>
        <p:nvSpPr>
          <p:cNvPr name="TextBox 9" id="9"/>
          <p:cNvSpPr txBox="true"/>
          <p:nvPr/>
        </p:nvSpPr>
        <p:spPr>
          <a:xfrm rot="0">
            <a:off x="1256537" y="4729052"/>
            <a:ext cx="3288615" cy="414448"/>
          </a:xfrm>
          <a:prstGeom prst="rect">
            <a:avLst/>
          </a:prstGeom>
        </p:spPr>
        <p:txBody>
          <a:bodyPr anchor="t" rtlCol="false" tIns="0" lIns="0" bIns="0" rIns="0">
            <a:spAutoFit/>
          </a:bodyPr>
          <a:lstStyle/>
          <a:p>
            <a:pPr algn="l">
              <a:lnSpc>
                <a:spcPts val="3406"/>
              </a:lnSpc>
            </a:pPr>
            <a:r>
              <a:rPr lang="en-US" sz="2433" spc="155" b="true">
                <a:solidFill>
                  <a:srgbClr val="1C1C1C"/>
                </a:solidFill>
                <a:latin typeface="Montserrat Bold"/>
                <a:ea typeface="Montserrat Bold"/>
                <a:cs typeface="Montserrat Bold"/>
                <a:sym typeface="Montserrat Bold"/>
              </a:rPr>
              <a:t>data</a:t>
            </a:r>
          </a:p>
        </p:txBody>
      </p:sp>
      <p:sp>
        <p:nvSpPr>
          <p:cNvPr name="TextBox 10" id="10"/>
          <p:cNvSpPr txBox="true"/>
          <p:nvPr/>
        </p:nvSpPr>
        <p:spPr>
          <a:xfrm rot="0">
            <a:off x="580603" y="5200777"/>
            <a:ext cx="6986401" cy="4692650"/>
          </a:xfrm>
          <a:prstGeom prst="rect">
            <a:avLst/>
          </a:prstGeom>
        </p:spPr>
        <p:txBody>
          <a:bodyPr anchor="t" rtlCol="false" tIns="0" lIns="0" bIns="0" rIns="0">
            <a:spAutoFit/>
          </a:bodyPr>
          <a:lstStyle/>
          <a:p>
            <a:pPr algn="just"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La clase modelo Task</a:t>
            </a:r>
          </a:p>
          <a:p>
            <a:pPr algn="just"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La clase TasksRepository, responsable de proporcionar las tareas (para simplificar, muestra datos codificados y los expone mediante un elemento Flow a fin de representar una situación más realista)</a:t>
            </a:r>
          </a:p>
          <a:p>
            <a:pPr algn="just"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La clase UserPreferencesRepository, que contiene el elemento SortOrder definido como enum (el orden actual se guarda en SharedPreferences como String, según el nombre del valor enum, y expone métodos síncronos para guardar y obtener el orden)</a:t>
            </a:r>
          </a:p>
          <a:p>
            <a:pPr algn="just" marL="0" indent="0" lvl="0">
              <a:lnSpc>
                <a:spcPts val="3400"/>
              </a:lnSpc>
              <a:spcBef>
                <a:spcPct val="0"/>
              </a:spcBef>
            </a:pPr>
          </a:p>
        </p:txBody>
      </p:sp>
      <p:grpSp>
        <p:nvGrpSpPr>
          <p:cNvPr name="Group 11" id="11"/>
          <p:cNvGrpSpPr/>
          <p:nvPr/>
        </p:nvGrpSpPr>
        <p:grpSpPr>
          <a:xfrm rot="0">
            <a:off x="9851283" y="4611512"/>
            <a:ext cx="389240" cy="38924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10447053" y="4586304"/>
            <a:ext cx="3288615" cy="414448"/>
          </a:xfrm>
          <a:prstGeom prst="rect">
            <a:avLst/>
          </a:prstGeom>
        </p:spPr>
        <p:txBody>
          <a:bodyPr anchor="t" rtlCol="false" tIns="0" lIns="0" bIns="0" rIns="0">
            <a:spAutoFit/>
          </a:bodyPr>
          <a:lstStyle/>
          <a:p>
            <a:pPr algn="l">
              <a:lnSpc>
                <a:spcPts val="3406"/>
              </a:lnSpc>
            </a:pPr>
            <a:r>
              <a:rPr lang="en-US" sz="2433" spc="155" b="true">
                <a:solidFill>
                  <a:srgbClr val="1C1C1C"/>
                </a:solidFill>
                <a:latin typeface="Montserrat Bold"/>
                <a:ea typeface="Montserrat Bold"/>
                <a:cs typeface="Montserrat Bold"/>
                <a:sym typeface="Montserrat Bold"/>
              </a:rPr>
              <a:t>ui</a:t>
            </a:r>
          </a:p>
        </p:txBody>
      </p:sp>
      <p:sp>
        <p:nvSpPr>
          <p:cNvPr name="TextBox 15" id="15"/>
          <p:cNvSpPr txBox="true"/>
          <p:nvPr/>
        </p:nvSpPr>
        <p:spPr>
          <a:xfrm rot="0">
            <a:off x="8012114" y="5545820"/>
            <a:ext cx="10080767" cy="4151251"/>
          </a:xfrm>
          <a:prstGeom prst="rect">
            <a:avLst/>
          </a:prstGeom>
        </p:spPr>
        <p:txBody>
          <a:bodyPr anchor="t" rtlCol="false" tIns="0" lIns="0" bIns="0" rIns="0">
            <a:spAutoFit/>
          </a:bodyPr>
          <a:lstStyle/>
          <a:p>
            <a:pPr algn="just" marL="420093" indent="-210046" lvl="1">
              <a:lnSpc>
                <a:spcPts val="3307"/>
              </a:lnSpc>
              <a:buFont typeface="Arial"/>
              <a:buChar char="•"/>
            </a:pPr>
            <a:r>
              <a:rPr lang="en-US" sz="1945">
                <a:solidFill>
                  <a:srgbClr val="1C1C1C">
                    <a:alpha val="80000"/>
                  </a:srgbClr>
                </a:solidFill>
                <a:latin typeface="Open Sans"/>
                <a:ea typeface="Open Sans"/>
                <a:cs typeface="Open Sans"/>
                <a:sym typeface="Open Sans"/>
              </a:rPr>
              <a:t>Clases </a:t>
            </a:r>
            <a:r>
              <a:rPr lang="en-US" sz="1945" strike="noStrike" u="none">
                <a:solidFill>
                  <a:srgbClr val="1C1C1C">
                    <a:alpha val="80000"/>
                  </a:srgbClr>
                </a:solidFill>
                <a:latin typeface="Open Sans"/>
                <a:ea typeface="Open Sans"/>
                <a:cs typeface="Open Sans"/>
                <a:sym typeface="Open Sans"/>
              </a:rPr>
              <a:t>relacionadas con la visualización de un elemento Activity con un elemento RecyclerView</a:t>
            </a:r>
          </a:p>
          <a:p>
            <a:pPr algn="just" marL="420093" indent="-210046" lvl="1">
              <a:lnSpc>
                <a:spcPts val="3307"/>
              </a:lnSpc>
              <a:spcBef>
                <a:spcPct val="0"/>
              </a:spcBef>
              <a:buFont typeface="Arial"/>
              <a:buChar char="•"/>
            </a:pPr>
            <a:r>
              <a:rPr lang="en-US" sz="1945" strike="noStrike" u="none">
                <a:solidFill>
                  <a:srgbClr val="1C1C1C">
                    <a:alpha val="80000"/>
                  </a:srgbClr>
                </a:solidFill>
                <a:latin typeface="Open Sans"/>
                <a:ea typeface="Open Sans"/>
                <a:cs typeface="Open Sans"/>
                <a:sym typeface="Open Sans"/>
              </a:rPr>
              <a:t>La clase TasksViewModel, encargada de la lógica de la IU</a:t>
            </a:r>
          </a:p>
          <a:p>
            <a:pPr algn="just" marL="0" indent="0" lvl="0">
              <a:lnSpc>
                <a:spcPts val="3307"/>
              </a:lnSpc>
              <a:spcBef>
                <a:spcPct val="0"/>
              </a:spcBef>
            </a:pPr>
            <a:r>
              <a:rPr lang="en-US" sz="1945" strike="noStrike" u="none">
                <a:solidFill>
                  <a:srgbClr val="1C1C1C">
                    <a:alpha val="80000"/>
                  </a:srgbClr>
                </a:solidFill>
                <a:latin typeface="Open Sans"/>
                <a:ea typeface="Open Sans"/>
                <a:cs typeface="Open Sans"/>
                <a:sym typeface="Open Sans"/>
              </a:rPr>
              <a:t>TasksViewModel. Cada vez que cambia uno de estos valores, debemos reconstruir un nuevo elemento TasksUiModel. Para ello, combinamos 3 elementos:</a:t>
            </a:r>
          </a:p>
          <a:p>
            <a:pPr algn="just" marL="420093" indent="-210046" lvl="1">
              <a:lnSpc>
                <a:spcPts val="3307"/>
              </a:lnSpc>
              <a:spcBef>
                <a:spcPct val="0"/>
              </a:spcBef>
              <a:buFont typeface="Arial"/>
              <a:buChar char="•"/>
            </a:pPr>
            <a:r>
              <a:rPr lang="en-US" sz="1945" strike="noStrike" u="none">
                <a:solidFill>
                  <a:srgbClr val="1C1C1C">
                    <a:alpha val="80000"/>
                  </a:srgbClr>
                </a:solidFill>
                <a:latin typeface="Open Sans"/>
                <a:ea typeface="Open Sans"/>
                <a:cs typeface="Open Sans"/>
                <a:sym typeface="Open Sans"/>
              </a:rPr>
              <a:t>Un elemento Flow&lt;List&lt;Task&gt;&gt; que se recupera de TasksRepository</a:t>
            </a:r>
          </a:p>
          <a:p>
            <a:pPr algn="just" marL="420093" indent="-210046" lvl="1">
              <a:lnSpc>
                <a:spcPts val="3307"/>
              </a:lnSpc>
              <a:spcBef>
                <a:spcPct val="0"/>
              </a:spcBef>
              <a:buFont typeface="Arial"/>
              <a:buChar char="•"/>
            </a:pPr>
            <a:r>
              <a:rPr lang="en-US" sz="1945" strike="noStrike" u="none">
                <a:solidFill>
                  <a:srgbClr val="1C1C1C">
                    <a:alpha val="80000"/>
                  </a:srgbClr>
                </a:solidFill>
                <a:latin typeface="Open Sans"/>
                <a:ea typeface="Open Sans"/>
                <a:cs typeface="Open Sans"/>
                <a:sym typeface="Open Sans"/>
              </a:rPr>
              <a:t>Un elemento MutableStateFlow&lt;Boolean&gt; que contiene la última marca showCompleted que solo se conserva en la memoria</a:t>
            </a:r>
          </a:p>
          <a:p>
            <a:pPr algn="just" marL="420093" indent="-210046" lvl="1">
              <a:lnSpc>
                <a:spcPts val="3307"/>
              </a:lnSpc>
              <a:spcBef>
                <a:spcPct val="0"/>
              </a:spcBef>
              <a:buFont typeface="Arial"/>
              <a:buChar char="•"/>
            </a:pPr>
            <a:r>
              <a:rPr lang="en-US" sz="1945" strike="noStrike" u="none">
                <a:solidFill>
                  <a:srgbClr val="1C1C1C">
                    <a:alpha val="80000"/>
                  </a:srgbClr>
                </a:solidFill>
                <a:latin typeface="Open Sans"/>
                <a:ea typeface="Open Sans"/>
                <a:cs typeface="Open Sans"/>
                <a:sym typeface="Open Sans"/>
              </a:rPr>
              <a:t>Un elemento MutableStateFlow&lt;SortOrder&gt; que contiene el valor sortOrder más reciente</a:t>
            </a:r>
          </a:p>
        </p:txBody>
      </p:sp>
      <p:grpSp>
        <p:nvGrpSpPr>
          <p:cNvPr name="Group 16" id="16"/>
          <p:cNvGrpSpPr/>
          <p:nvPr/>
        </p:nvGrpSpPr>
        <p:grpSpPr>
          <a:xfrm rot="0">
            <a:off x="-1357611" y="-1286368"/>
            <a:ext cx="3086100" cy="30861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743479" y="690861"/>
            <a:ext cx="1191540" cy="11915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743479" y="2077686"/>
            <a:ext cx="17474654" cy="1739528"/>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a:ea typeface="Montserrat"/>
                <a:cs typeface="Montserrat"/>
                <a:sym typeface="Montserrat"/>
              </a:rPr>
              <a:t>La app te permite ver una lista de tareas. Cada una tiene las siguientes propiedades: nombre, estado completado, prioridad y fecha límite.</a:t>
            </a:r>
          </a:p>
          <a:p>
            <a:pPr algn="l">
              <a:lnSpc>
                <a:spcPts val="2799"/>
              </a:lnSpc>
              <a:spcBef>
                <a:spcPct val="0"/>
              </a:spcBef>
            </a:pPr>
            <a:r>
              <a:rPr lang="en-US" sz="1999">
                <a:solidFill>
                  <a:srgbClr val="000000"/>
                </a:solidFill>
                <a:latin typeface="Montserrat"/>
                <a:ea typeface="Montserrat"/>
                <a:cs typeface="Montserrat"/>
                <a:sym typeface="Montserrat"/>
              </a:rPr>
              <a:t>A fin de simplificar el código con el que necesitamos trabajar, la app te permite realizar solo dos acciones:</a:t>
            </a:r>
          </a:p>
          <a:p>
            <a:pPr algn="l">
              <a:lnSpc>
                <a:spcPts val="2799"/>
              </a:lnSpc>
              <a:spcBef>
                <a:spcPct val="0"/>
              </a:spcBef>
            </a:pPr>
            <a:r>
              <a:rPr lang="en-US" sz="1999">
                <a:solidFill>
                  <a:srgbClr val="000000"/>
                </a:solidFill>
                <a:latin typeface="Montserrat"/>
                <a:ea typeface="Montserrat"/>
                <a:cs typeface="Montserrat"/>
                <a:sym typeface="Montserrat"/>
              </a:rPr>
              <a:t>Activar o desactivar la visibilidad de las tareas completadas (de forma predeterminada, estas tareas están ocultas)</a:t>
            </a:r>
          </a:p>
          <a:p>
            <a:pPr algn="l">
              <a:lnSpc>
                <a:spcPts val="2799"/>
              </a:lnSpc>
              <a:spcBef>
                <a:spcPct val="0"/>
              </a:spcBef>
            </a:pPr>
            <a:r>
              <a:rPr lang="en-US" sz="1999">
                <a:solidFill>
                  <a:srgbClr val="000000"/>
                </a:solidFill>
                <a:latin typeface="Montserrat"/>
                <a:ea typeface="Montserrat"/>
                <a:cs typeface="Montserrat"/>
                <a:sym typeface="Montserrat"/>
              </a:rPr>
              <a:t>Ordenar las tareas por prioridad, por fecha límite o por fecha límite y prioridad</a:t>
            </a:r>
          </a:p>
          <a:p>
            <a:pPr algn="l">
              <a:lnSpc>
                <a:spcPts val="2799"/>
              </a:lnSpc>
              <a:spcBef>
                <a:spcPct val="0"/>
              </a:spcBef>
            </a:pPr>
            <a:r>
              <a:rPr lang="en-US" sz="1999">
                <a:solidFill>
                  <a:srgbClr val="000000"/>
                </a:solidFill>
                <a:latin typeface="Montserrat"/>
                <a:ea typeface="Montserrat"/>
                <a:cs typeface="Montserrat"/>
                <a:sym typeface="Montserrat"/>
              </a:rPr>
              <a:t>La app sigue la arquitectura recomendada en la Guía de arquitectura de apps. En cada paquete, encontrarás lo siguiente: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9880848" y="6923469"/>
            <a:ext cx="7516766" cy="75167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0632325" y="3991761"/>
            <a:ext cx="5765358" cy="576535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sp>
        <p:nvSpPr>
          <p:cNvPr name="TextBox 13" id="13"/>
          <p:cNvSpPr txBox="true"/>
          <p:nvPr/>
        </p:nvSpPr>
        <p:spPr>
          <a:xfrm rot="0">
            <a:off x="2523780" y="131902"/>
            <a:ext cx="11391336" cy="4298713"/>
          </a:xfrm>
          <a:prstGeom prst="rect">
            <a:avLst/>
          </a:prstGeom>
        </p:spPr>
        <p:txBody>
          <a:bodyPr anchor="t" rtlCol="false" tIns="0" lIns="0" bIns="0" rIns="0">
            <a:spAutoFit/>
          </a:bodyPr>
          <a:lstStyle/>
          <a:p>
            <a:pPr algn="l">
              <a:lnSpc>
                <a:spcPts val="11275"/>
              </a:lnSpc>
            </a:pPr>
            <a:r>
              <a:rPr lang="en-US" sz="9396" u="sng">
                <a:solidFill>
                  <a:srgbClr val="000000"/>
                </a:solidFill>
                <a:latin typeface="Anton"/>
                <a:ea typeface="Anton"/>
                <a:cs typeface="Anton"/>
                <a:sym typeface="Anton"/>
                <a:hlinkClick r:id="rId3" tooltip="https://developer.android.com/codelabs/android-preferences-datastore?hl=es-419#3"/>
              </a:rPr>
              <a:t>DATASTORE: CONCEPTOS BÁSICOS</a:t>
            </a:r>
          </a:p>
          <a:p>
            <a:pPr algn="l">
              <a:lnSpc>
                <a:spcPts val="11275"/>
              </a:lnSpc>
            </a:pPr>
          </a:p>
        </p:txBody>
      </p:sp>
      <p:grpSp>
        <p:nvGrpSpPr>
          <p:cNvPr name="Group 14" id="14"/>
          <p:cNvGrpSpPr/>
          <p:nvPr/>
        </p:nvGrpSpPr>
        <p:grpSpPr>
          <a:xfrm rot="0">
            <a:off x="13515004" y="-2298581"/>
            <a:ext cx="5765358" cy="576535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4906" r="0" b="-24906"/>
              </a:stretch>
            </a:blipFill>
            <a:ln w="171450" cap="sq">
              <a:solidFill>
                <a:srgbClr val="FFFFFF"/>
              </a:solidFill>
              <a:prstDash val="solid"/>
              <a:miter/>
            </a:ln>
          </p:spPr>
        </p:sp>
      </p:grpSp>
      <p:grpSp>
        <p:nvGrpSpPr>
          <p:cNvPr name="Group 16" id="16"/>
          <p:cNvGrpSpPr/>
          <p:nvPr/>
        </p:nvGrpSpPr>
        <p:grpSpPr>
          <a:xfrm rot="0">
            <a:off x="16902858" y="4430615"/>
            <a:ext cx="712885" cy="71288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19" id="19"/>
          <p:cNvSpPr/>
          <p:nvPr/>
        </p:nvSpPr>
        <p:spPr>
          <a:xfrm flipH="false" flipV="false" rot="0">
            <a:off x="1339249" y="3155600"/>
            <a:ext cx="8227667" cy="6601518"/>
          </a:xfrm>
          <a:custGeom>
            <a:avLst/>
            <a:gdLst/>
            <a:ahLst/>
            <a:cxnLst/>
            <a:rect r="r" b="b" t="t" l="l"/>
            <a:pathLst>
              <a:path h="6601518" w="8227667">
                <a:moveTo>
                  <a:pt x="0" y="0"/>
                </a:moveTo>
                <a:lnTo>
                  <a:pt x="8227667" y="0"/>
                </a:lnTo>
                <a:lnTo>
                  <a:pt x="8227667" y="6601518"/>
                </a:lnTo>
                <a:lnTo>
                  <a:pt x="0" y="660151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834080" y="2442759"/>
            <a:ext cx="389240" cy="3892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2042897" y="491339"/>
            <a:ext cx="15375797" cy="1847701"/>
          </a:xfrm>
          <a:prstGeom prst="rect">
            <a:avLst/>
          </a:prstGeom>
        </p:spPr>
        <p:txBody>
          <a:bodyPr anchor="t" rtlCol="false" tIns="0" lIns="0" bIns="0" rIns="0">
            <a:spAutoFit/>
          </a:bodyPr>
          <a:lstStyle/>
          <a:p>
            <a:pPr algn="l">
              <a:lnSpc>
                <a:spcPts val="7315"/>
              </a:lnSpc>
            </a:pPr>
            <a:r>
              <a:rPr lang="en-US" sz="6096">
                <a:solidFill>
                  <a:srgbClr val="000000"/>
                </a:solidFill>
                <a:latin typeface="Anton"/>
                <a:ea typeface="Anton"/>
                <a:cs typeface="Anton"/>
                <a:sym typeface="Anton"/>
              </a:rPr>
              <a:t>PREFERENCES DATASTORE VS. PROTO DATASTORE</a:t>
            </a:r>
          </a:p>
          <a:p>
            <a:pPr algn="l">
              <a:lnSpc>
                <a:spcPts val="7315"/>
              </a:lnSpc>
            </a:pPr>
          </a:p>
        </p:txBody>
      </p:sp>
      <p:sp>
        <p:nvSpPr>
          <p:cNvPr name="TextBox 9" id="9"/>
          <p:cNvSpPr txBox="true"/>
          <p:nvPr/>
        </p:nvSpPr>
        <p:spPr>
          <a:xfrm rot="0">
            <a:off x="1339249" y="2426167"/>
            <a:ext cx="15115530" cy="5549900"/>
          </a:xfrm>
          <a:prstGeom prst="rect">
            <a:avLst/>
          </a:prstGeom>
        </p:spPr>
        <p:txBody>
          <a:bodyPr anchor="t" rtlCol="false" tIns="0" lIns="0" bIns="0" rIns="0">
            <a:spAutoFit/>
          </a:bodyPr>
          <a:lstStyle/>
          <a:p>
            <a:pPr algn="just" marL="0" indent="0" lvl="0">
              <a:lnSpc>
                <a:spcPts val="3400"/>
              </a:lnSpc>
              <a:spcBef>
                <a:spcPct val="0"/>
              </a:spcBef>
            </a:pPr>
            <a:r>
              <a:rPr lang="en-US" sz="2000">
                <a:solidFill>
                  <a:srgbClr val="1C1C1C">
                    <a:alpha val="80000"/>
                  </a:srgbClr>
                </a:solidFill>
                <a:latin typeface="Open Sans"/>
                <a:ea typeface="Open Sans"/>
                <a:cs typeface="Open Sans"/>
                <a:sym typeface="Open Sans"/>
              </a:rPr>
              <a:t>Si bien Preferences y Proto DataSt</a:t>
            </a:r>
            <a:r>
              <a:rPr lang="en-US" sz="2000" strike="noStrike" u="none">
                <a:solidFill>
                  <a:srgbClr val="1C1C1C">
                    <a:alpha val="80000"/>
                  </a:srgbClr>
                </a:solidFill>
                <a:latin typeface="Open Sans"/>
                <a:ea typeface="Open Sans"/>
                <a:cs typeface="Open Sans"/>
                <a:sym typeface="Open Sans"/>
              </a:rPr>
              <a:t>ore permiten el almacenamiento de datos, lo hacen de diferente manera:</a:t>
            </a:r>
          </a:p>
          <a:p>
            <a:pPr algn="just"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Preferences DataStore, al igual que SharedPreferences, accede a los datos según las claves, sin definir un esquema por adelantado.</a:t>
            </a:r>
          </a:p>
          <a:p>
            <a:pPr algn="just"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Proto DataStore define el esquema mediante </a:t>
            </a:r>
            <a:r>
              <a:rPr lang="en-US" sz="2000" strike="noStrike" u="sng">
                <a:solidFill>
                  <a:srgbClr val="1C1C1C">
                    <a:alpha val="80000"/>
                  </a:srgbClr>
                </a:solidFill>
                <a:latin typeface="Open Sans"/>
                <a:ea typeface="Open Sans"/>
                <a:cs typeface="Open Sans"/>
                <a:sym typeface="Open Sans"/>
                <a:hlinkClick r:id="rId2" tooltip="https://developers.google.com/protocol-buffers?hl=es-419"/>
              </a:rPr>
              <a:t>búferes de protocolo</a:t>
            </a:r>
            <a:r>
              <a:rPr lang="en-US" sz="2000" strike="noStrike" u="none">
                <a:solidFill>
                  <a:srgbClr val="1C1C1C">
                    <a:alpha val="80000"/>
                  </a:srgbClr>
                </a:solidFill>
                <a:latin typeface="Open Sans"/>
                <a:ea typeface="Open Sans"/>
                <a:cs typeface="Open Sans"/>
                <a:sym typeface="Open Sans"/>
              </a:rPr>
              <a:t>. El uso de protobufs permite conservar los datos de tipado fuerte. Son más rápidos, más pequeños, más simples y menos ambiguos que XML y otros formatos de datos similares. Si bien Proto DataStore requiere que aprendas un mecanismo de serialización nuevo, creemos que la ventaja del tipado fuerte que proporciona Proto DataStore vale la pena.</a:t>
            </a:r>
          </a:p>
          <a:p>
            <a:pPr algn="just">
              <a:lnSpc>
                <a:spcPts val="3400"/>
              </a:lnSpc>
              <a:spcBef>
                <a:spcPct val="0"/>
              </a:spcBef>
            </a:pPr>
          </a:p>
          <a:p>
            <a:pPr algn="just" marL="0" indent="0" lvl="0">
              <a:lnSpc>
                <a:spcPts val="3400"/>
              </a:lnSpc>
              <a:spcBef>
                <a:spcPct val="0"/>
              </a:spcBef>
            </a:pPr>
            <a:r>
              <a:rPr lang="en-US" b="true" sz="2000" strike="noStrike" u="none">
                <a:solidFill>
                  <a:srgbClr val="1C1C1C">
                    <a:alpha val="80000"/>
                  </a:srgbClr>
                </a:solidFill>
                <a:latin typeface="Open Sans Bold"/>
                <a:ea typeface="Open Sans Bold"/>
                <a:cs typeface="Open Sans Bold"/>
                <a:sym typeface="Open Sans Bold"/>
              </a:rPr>
              <a:t>Room vs. DataStore</a:t>
            </a:r>
          </a:p>
          <a:p>
            <a:pPr algn="just" marL="0" indent="0" lvl="0">
              <a:lnSpc>
                <a:spcPts val="3400"/>
              </a:lnSpc>
              <a:spcBef>
                <a:spcPct val="0"/>
              </a:spcBef>
            </a:pPr>
            <a:r>
              <a:rPr lang="en-US" sz="2000" strike="noStrike" u="none">
                <a:solidFill>
                  <a:srgbClr val="1C1C1C">
                    <a:alpha val="80000"/>
                  </a:srgbClr>
                </a:solidFill>
                <a:latin typeface="Open Sans"/>
                <a:ea typeface="Open Sans"/>
                <a:cs typeface="Open Sans"/>
                <a:sym typeface="Open Sans"/>
              </a:rPr>
              <a:t>Si necesitas actualizaciones parciales, integridad referencial o conjuntos de datos grandes o complejos, debes considerar usar Room en lugar de DataStore. DataStore es ideal para conjuntos de datos pequeños y simples, y no admite actualizaciones parciales ni integridad referencial.</a:t>
            </a:r>
          </a:p>
          <a:p>
            <a:pPr algn="just" marL="0" indent="0" lvl="0">
              <a:lnSpc>
                <a:spcPts val="3400"/>
              </a:lnSpc>
              <a:spcBef>
                <a:spcPct val="0"/>
              </a:spcBef>
            </a:pPr>
          </a:p>
        </p:txBody>
      </p:sp>
      <p:grpSp>
        <p:nvGrpSpPr>
          <p:cNvPr name="Group 10" id="10"/>
          <p:cNvGrpSpPr/>
          <p:nvPr/>
        </p:nvGrpSpPr>
        <p:grpSpPr>
          <a:xfrm rot="0">
            <a:off x="-1357611" y="-1286368"/>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743479" y="690861"/>
            <a:ext cx="1191540" cy="11915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5724263" y="1135856"/>
            <a:ext cx="997371" cy="99737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743479" y="5905664"/>
            <a:ext cx="389240" cy="3892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837583" y="1599948"/>
            <a:ext cx="399568" cy="3995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0" y="266207"/>
            <a:ext cx="16922528" cy="1647676"/>
          </a:xfrm>
          <a:prstGeom prst="rect">
            <a:avLst/>
          </a:prstGeom>
        </p:spPr>
        <p:txBody>
          <a:bodyPr anchor="t" rtlCol="false" tIns="0" lIns="0" bIns="0" rIns="0">
            <a:spAutoFit/>
          </a:bodyPr>
          <a:lstStyle/>
          <a:p>
            <a:pPr algn="ctr">
              <a:lnSpc>
                <a:spcPts val="6595"/>
              </a:lnSpc>
            </a:pPr>
            <a:r>
              <a:rPr lang="en-US" sz="5496" u="sng">
                <a:solidFill>
                  <a:srgbClr val="000000"/>
                </a:solidFill>
                <a:latin typeface="Anton"/>
                <a:ea typeface="Anton"/>
                <a:cs typeface="Anton"/>
                <a:sym typeface="Anton"/>
                <a:hlinkClick r:id="rId2" tooltip="https://developer.android.com/codelabs/android-preferences-datastore?hl=es-419#4"/>
              </a:rPr>
              <a:t>DESCRIPCIÓN GENERAL DE PREFERENCES DATASTORE</a:t>
            </a:r>
          </a:p>
          <a:p>
            <a:pPr algn="ctr">
              <a:lnSpc>
                <a:spcPts val="6595"/>
              </a:lnSpc>
            </a:pPr>
          </a:p>
        </p:txBody>
      </p:sp>
      <p:grpSp>
        <p:nvGrpSpPr>
          <p:cNvPr name="Group 9" id="9"/>
          <p:cNvGrpSpPr/>
          <p:nvPr/>
        </p:nvGrpSpPr>
        <p:grpSpPr>
          <a:xfrm rot="0">
            <a:off x="-1357611" y="-1286368"/>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743479" y="690861"/>
            <a:ext cx="1191540" cy="11915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5" id="15"/>
          <p:cNvSpPr txBox="true"/>
          <p:nvPr/>
        </p:nvSpPr>
        <p:spPr>
          <a:xfrm rot="0">
            <a:off x="293936" y="1809108"/>
            <a:ext cx="14582268" cy="426402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1C1C1C">
                    <a:alpha val="80000"/>
                  </a:srgbClr>
                </a:solidFill>
                <a:latin typeface="Open Sans"/>
                <a:ea typeface="Open Sans"/>
                <a:cs typeface="Open Sans"/>
                <a:sym typeface="Open Sans"/>
              </a:rPr>
              <a:t>La API de DataStore Preferences es similar a SharedPreferences con varias diferencias notables:</a:t>
            </a:r>
          </a:p>
          <a:p>
            <a:pPr algn="l"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Administra actualizaciones de datos de manera transaccional.</a:t>
            </a:r>
          </a:p>
          <a:p>
            <a:pPr algn="l"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Expone un flujo que representa el estado actual de los datos.</a:t>
            </a:r>
          </a:p>
          <a:p>
            <a:pPr algn="l"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No tiene métodos persistentes de datos (apply(), commit()).</a:t>
            </a:r>
          </a:p>
          <a:p>
            <a:pPr algn="l"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No muestra referencias mutables a su estado interno.</a:t>
            </a:r>
          </a:p>
          <a:p>
            <a:pPr algn="l" marL="431801" indent="-215900" lvl="1">
              <a:lnSpc>
                <a:spcPts val="3400"/>
              </a:lnSpc>
              <a:spcBef>
                <a:spcPct val="0"/>
              </a:spcBef>
              <a:buFont typeface="Arial"/>
              <a:buChar char="•"/>
            </a:pPr>
            <a:r>
              <a:rPr lang="en-US" sz="2000" strike="noStrike" u="none">
                <a:solidFill>
                  <a:srgbClr val="1C1C1C">
                    <a:alpha val="80000"/>
                  </a:srgbClr>
                </a:solidFill>
                <a:latin typeface="Open Sans"/>
                <a:ea typeface="Open Sans"/>
                <a:cs typeface="Open Sans"/>
                <a:sym typeface="Open Sans"/>
              </a:rPr>
              <a:t>Expone una API similar a Map y MutableMap con claves de tipo.</a:t>
            </a:r>
          </a:p>
          <a:p>
            <a:pPr algn="l" marL="0" indent="0" lvl="0">
              <a:lnSpc>
                <a:spcPts val="3400"/>
              </a:lnSpc>
              <a:spcBef>
                <a:spcPct val="0"/>
              </a:spcBef>
            </a:pPr>
            <a:r>
              <a:rPr lang="en-US" sz="2000" strike="noStrike" u="none">
                <a:solidFill>
                  <a:srgbClr val="1C1C1C">
                    <a:alpha val="80000"/>
                  </a:srgbClr>
                </a:solidFill>
                <a:latin typeface="Open Sans"/>
                <a:ea typeface="Open Sans"/>
                <a:cs typeface="Open Sans"/>
                <a:sym typeface="Open Sans"/>
              </a:rPr>
              <a:t>Veamos cómo agregarlo al proyecto y migrar SharedPreferences a DataStore.</a:t>
            </a:r>
          </a:p>
          <a:p>
            <a:pPr algn="l" marL="0" indent="0" lvl="0">
              <a:lnSpc>
                <a:spcPts val="3400"/>
              </a:lnSpc>
              <a:spcBef>
                <a:spcPct val="0"/>
              </a:spcBef>
            </a:pPr>
            <a:r>
              <a:rPr lang="en-US" sz="2000" strike="noStrike" u="none">
                <a:solidFill>
                  <a:srgbClr val="1C1C1C">
                    <a:alpha val="80000"/>
                  </a:srgbClr>
                </a:solidFill>
                <a:latin typeface="Open Sans"/>
                <a:ea typeface="Open Sans"/>
                <a:cs typeface="Open Sans"/>
                <a:sym typeface="Open Sans"/>
              </a:rPr>
              <a:t>Cómo agregar dependencias</a:t>
            </a:r>
          </a:p>
          <a:p>
            <a:pPr algn="l" marL="0" indent="0" lvl="0">
              <a:lnSpc>
                <a:spcPts val="3400"/>
              </a:lnSpc>
              <a:spcBef>
                <a:spcPct val="0"/>
              </a:spcBef>
            </a:pPr>
            <a:r>
              <a:rPr lang="en-US" sz="2000" strike="noStrike" u="none">
                <a:solidFill>
                  <a:srgbClr val="1C1C1C">
                    <a:alpha val="80000"/>
                  </a:srgbClr>
                </a:solidFill>
                <a:latin typeface="Open Sans"/>
                <a:ea typeface="Open Sans"/>
                <a:cs typeface="Open Sans"/>
                <a:sym typeface="Open Sans"/>
              </a:rPr>
              <a:t>Actualiza el archivo build.gradle para agregar la siguiente dependencia de Preferences DataStore:</a:t>
            </a:r>
          </a:p>
          <a:p>
            <a:pPr algn="l" marL="0" indent="0" lvl="0">
              <a:lnSpc>
                <a:spcPts val="3400"/>
              </a:lnSpc>
              <a:spcBef>
                <a:spcPct val="0"/>
              </a:spcBef>
            </a:pPr>
          </a:p>
        </p:txBody>
      </p:sp>
      <p:grpSp>
        <p:nvGrpSpPr>
          <p:cNvPr name="Group 16" id="16"/>
          <p:cNvGrpSpPr/>
          <p:nvPr/>
        </p:nvGrpSpPr>
        <p:grpSpPr>
          <a:xfrm rot="0">
            <a:off x="-3576283" y="7917097"/>
            <a:ext cx="6665347" cy="666534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t="0" r="-24906" b="0"/>
              </a:stretch>
            </a:blipFill>
            <a:ln w="171450" cap="sq">
              <a:solidFill>
                <a:srgbClr val="FFFFFF"/>
              </a:solidFill>
              <a:prstDash val="solid"/>
              <a:miter/>
            </a:ln>
          </p:spPr>
        </p:sp>
      </p:grpSp>
      <p:grpSp>
        <p:nvGrpSpPr>
          <p:cNvPr name="Group 18" id="18"/>
          <p:cNvGrpSpPr/>
          <p:nvPr/>
        </p:nvGrpSpPr>
        <p:grpSpPr>
          <a:xfrm rot="0">
            <a:off x="14593775" y="-294271"/>
            <a:ext cx="5765358" cy="576535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t="0" r="-24906" b="0"/>
              </a:stretch>
            </a:blipFill>
            <a:ln w="171450" cap="sq">
              <a:solidFill>
                <a:srgbClr val="FFFFFF"/>
              </a:solidFill>
              <a:prstDash val="solid"/>
              <a:miter/>
            </a:ln>
          </p:spPr>
        </p:sp>
      </p:grpSp>
      <p:sp>
        <p:nvSpPr>
          <p:cNvPr name="Freeform 20" id="20"/>
          <p:cNvSpPr/>
          <p:nvPr/>
        </p:nvSpPr>
        <p:spPr>
          <a:xfrm flipH="false" flipV="false" rot="0">
            <a:off x="293936" y="5936034"/>
            <a:ext cx="11150424" cy="523847"/>
          </a:xfrm>
          <a:custGeom>
            <a:avLst/>
            <a:gdLst/>
            <a:ahLst/>
            <a:cxnLst/>
            <a:rect r="r" b="b" t="t" l="l"/>
            <a:pathLst>
              <a:path h="523847" w="11150424">
                <a:moveTo>
                  <a:pt x="0" y="0"/>
                </a:moveTo>
                <a:lnTo>
                  <a:pt x="11150424" y="0"/>
                </a:lnTo>
                <a:lnTo>
                  <a:pt x="11150424" y="523847"/>
                </a:lnTo>
                <a:lnTo>
                  <a:pt x="0" y="523847"/>
                </a:lnTo>
                <a:lnTo>
                  <a:pt x="0" y="0"/>
                </a:lnTo>
                <a:close/>
              </a:path>
            </a:pathLst>
          </a:custGeom>
          <a:blipFill>
            <a:blip r:embed="rId5"/>
            <a:stretch>
              <a:fillRect l="0" t="0" r="0" b="-18724"/>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354239" y="2886854"/>
            <a:ext cx="389240" cy="3892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1935019" y="0"/>
            <a:ext cx="17854066" cy="3694134"/>
          </a:xfrm>
          <a:prstGeom prst="rect">
            <a:avLst/>
          </a:prstGeom>
        </p:spPr>
        <p:txBody>
          <a:bodyPr anchor="t" rtlCol="false" tIns="0" lIns="0" bIns="0" rIns="0">
            <a:spAutoFit/>
          </a:bodyPr>
          <a:lstStyle/>
          <a:p>
            <a:pPr algn="l">
              <a:lnSpc>
                <a:spcPts val="9711"/>
              </a:lnSpc>
            </a:pPr>
            <a:r>
              <a:rPr lang="en-US" sz="8092" u="sng">
                <a:solidFill>
                  <a:srgbClr val="000000"/>
                </a:solidFill>
                <a:latin typeface="Anton"/>
                <a:ea typeface="Anton"/>
                <a:cs typeface="Anton"/>
                <a:sym typeface="Anton"/>
                <a:hlinkClick r:id="rId2" tooltip="https://developer.android.com/codelabs/android-preferences-datastore?hl=es-419#5"/>
              </a:rPr>
              <a:t>DATOS PERSISTENTES EN PREFERENCES DATASTORE</a:t>
            </a:r>
          </a:p>
          <a:p>
            <a:pPr algn="l">
              <a:lnSpc>
                <a:spcPts val="9711"/>
              </a:lnSpc>
            </a:pPr>
          </a:p>
        </p:txBody>
      </p:sp>
      <p:sp>
        <p:nvSpPr>
          <p:cNvPr name="TextBox 12" id="12"/>
          <p:cNvSpPr txBox="true"/>
          <p:nvPr/>
        </p:nvSpPr>
        <p:spPr>
          <a:xfrm rot="0">
            <a:off x="1181853" y="2782079"/>
            <a:ext cx="15924294" cy="2978150"/>
          </a:xfrm>
          <a:prstGeom prst="rect">
            <a:avLst/>
          </a:prstGeom>
        </p:spPr>
        <p:txBody>
          <a:bodyPr anchor="t" rtlCol="false" tIns="0" lIns="0" bIns="0" rIns="0">
            <a:spAutoFit/>
          </a:bodyPr>
          <a:lstStyle/>
          <a:p>
            <a:pPr algn="l">
              <a:lnSpc>
                <a:spcPts val="3400"/>
              </a:lnSpc>
            </a:pPr>
            <a:r>
              <a:rPr lang="en-US" sz="2000">
                <a:solidFill>
                  <a:srgbClr val="1C1C1C">
                    <a:alpha val="80000"/>
                  </a:srgbClr>
                </a:solidFill>
                <a:latin typeface="Open Sans"/>
                <a:ea typeface="Open Sans"/>
                <a:cs typeface="Open Sans"/>
                <a:sym typeface="Open Sans"/>
              </a:rPr>
              <a:t>Aunque las marcas showCompleted y sortOrder son preferencias del usuario, en la actualidad, se representan como dos objetos diferentes. Uno de nuestros objetivos es unificar estas dos marcas en una clase UserPreferences y almacenarlas en UserPreferencesRepository mediante DataStore. Actualmente, la marca showCompleted se conserva en la memoria, en TasksViewModel.</a:t>
            </a:r>
          </a:p>
          <a:p>
            <a:pPr algn="l">
              <a:lnSpc>
                <a:spcPts val="3400"/>
              </a:lnSpc>
            </a:pPr>
            <a:r>
              <a:rPr lang="en-US" sz="2000">
                <a:solidFill>
                  <a:srgbClr val="1C1C1C">
                    <a:alpha val="80000"/>
                  </a:srgbClr>
                </a:solidFill>
                <a:latin typeface="Open Sans"/>
                <a:ea typeface="Open Sans"/>
                <a:cs typeface="Open Sans"/>
                <a:sym typeface="Open Sans"/>
              </a:rPr>
              <a:t>Comencemos creando una clase de datos UserPreferences en UserPreferencesRepository. Por ahora, solo debería tener un campo: showCompleted. Agregaremos el orden más adelante.</a:t>
            </a:r>
          </a:p>
          <a:p>
            <a:pPr algn="r" marL="0" indent="0" lvl="0">
              <a:lnSpc>
                <a:spcPts val="3400"/>
              </a:lnSpc>
              <a:spcBef>
                <a:spcPct val="0"/>
              </a:spcBef>
            </a:pPr>
          </a:p>
        </p:txBody>
      </p:sp>
      <p:grpSp>
        <p:nvGrpSpPr>
          <p:cNvPr name="Group 13" id="13"/>
          <p:cNvGrpSpPr/>
          <p:nvPr/>
        </p:nvGrpSpPr>
        <p:grpSpPr>
          <a:xfrm rot="0">
            <a:off x="16222949" y="8925787"/>
            <a:ext cx="3086100" cy="30861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6222949" y="1135856"/>
            <a:ext cx="997371" cy="99737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19" id="19"/>
          <p:cNvSpPr/>
          <p:nvPr/>
        </p:nvSpPr>
        <p:spPr>
          <a:xfrm flipH="false" flipV="false" rot="0">
            <a:off x="1181853" y="5844759"/>
            <a:ext cx="11147147" cy="681873"/>
          </a:xfrm>
          <a:custGeom>
            <a:avLst/>
            <a:gdLst/>
            <a:ahLst/>
            <a:cxnLst/>
            <a:rect r="r" b="b" t="t" l="l"/>
            <a:pathLst>
              <a:path h="681873" w="11147147">
                <a:moveTo>
                  <a:pt x="0" y="0"/>
                </a:moveTo>
                <a:lnTo>
                  <a:pt x="11147147" y="0"/>
                </a:lnTo>
                <a:lnTo>
                  <a:pt x="11147147" y="681874"/>
                </a:lnTo>
                <a:lnTo>
                  <a:pt x="0" y="681874"/>
                </a:lnTo>
                <a:lnTo>
                  <a:pt x="0" y="0"/>
                </a:lnTo>
                <a:close/>
              </a:path>
            </a:pathLst>
          </a:custGeom>
          <a:blipFill>
            <a:blip r:embed="rId3"/>
            <a:stretch>
              <a:fillRect l="0" t="0" r="0" b="0"/>
            </a:stretch>
          </a:blipFill>
        </p:spPr>
      </p:sp>
      <p:grpSp>
        <p:nvGrpSpPr>
          <p:cNvPr name="Group 20" id="20"/>
          <p:cNvGrpSpPr/>
          <p:nvPr/>
        </p:nvGrpSpPr>
        <p:grpSpPr>
          <a:xfrm rot="0">
            <a:off x="354239" y="7065987"/>
            <a:ext cx="389240" cy="38924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23" id="23"/>
          <p:cNvSpPr/>
          <p:nvPr/>
        </p:nvSpPr>
        <p:spPr>
          <a:xfrm flipH="false" flipV="false" rot="0">
            <a:off x="1188414" y="8476313"/>
            <a:ext cx="9938085" cy="1616595"/>
          </a:xfrm>
          <a:custGeom>
            <a:avLst/>
            <a:gdLst/>
            <a:ahLst/>
            <a:cxnLst/>
            <a:rect r="r" b="b" t="t" l="l"/>
            <a:pathLst>
              <a:path h="1616595" w="9938085">
                <a:moveTo>
                  <a:pt x="0" y="0"/>
                </a:moveTo>
                <a:lnTo>
                  <a:pt x="9938085" y="0"/>
                </a:lnTo>
                <a:lnTo>
                  <a:pt x="9938085" y="1616595"/>
                </a:lnTo>
                <a:lnTo>
                  <a:pt x="0" y="1616595"/>
                </a:lnTo>
                <a:lnTo>
                  <a:pt x="0" y="0"/>
                </a:lnTo>
                <a:close/>
              </a:path>
            </a:pathLst>
          </a:custGeom>
          <a:blipFill>
            <a:blip r:embed="rId4"/>
            <a:stretch>
              <a:fillRect l="0" t="0" r="0" b="0"/>
            </a:stretch>
          </a:blipFill>
        </p:spPr>
      </p:sp>
      <p:sp>
        <p:nvSpPr>
          <p:cNvPr name="TextBox 24" id="24"/>
          <p:cNvSpPr txBox="true"/>
          <p:nvPr/>
        </p:nvSpPr>
        <p:spPr>
          <a:xfrm rot="0">
            <a:off x="1181853" y="6940672"/>
            <a:ext cx="9553863" cy="649396"/>
          </a:xfrm>
          <a:prstGeom prst="rect">
            <a:avLst/>
          </a:prstGeom>
        </p:spPr>
        <p:txBody>
          <a:bodyPr anchor="t" rtlCol="false" tIns="0" lIns="0" bIns="0" rIns="0">
            <a:spAutoFit/>
          </a:bodyPr>
          <a:lstStyle/>
          <a:p>
            <a:pPr algn="l">
              <a:lnSpc>
                <a:spcPts val="5196"/>
              </a:lnSpc>
            </a:pPr>
            <a:r>
              <a:rPr lang="en-US" sz="4330">
                <a:solidFill>
                  <a:srgbClr val="000000"/>
                </a:solidFill>
                <a:latin typeface="Anton"/>
                <a:ea typeface="Anton"/>
                <a:cs typeface="Anton"/>
                <a:sym typeface="Anton"/>
              </a:rPr>
              <a:t>CREAR DATABASE</a:t>
            </a:r>
          </a:p>
        </p:txBody>
      </p:sp>
      <p:sp>
        <p:nvSpPr>
          <p:cNvPr name="TextBox 25" id="25"/>
          <p:cNvSpPr txBox="true"/>
          <p:nvPr/>
        </p:nvSpPr>
        <p:spPr>
          <a:xfrm rot="0">
            <a:off x="1181853" y="7679537"/>
            <a:ext cx="16230600" cy="682476"/>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a:ea typeface="Montserrat"/>
                <a:cs typeface="Montserrat"/>
                <a:sym typeface="Montserrat"/>
              </a:rPr>
              <a:t>Para crear una instancia de DataStore, usamos el delegado preferencesDataStore con Context como receptor. Para mayor simplicidad, en este codelab, lo haremos en TasksActivity: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EDEDE"/>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354239" y="2886854"/>
            <a:ext cx="389240" cy="3892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1935019" y="0"/>
            <a:ext cx="17854066" cy="3694134"/>
          </a:xfrm>
          <a:prstGeom prst="rect">
            <a:avLst/>
          </a:prstGeom>
        </p:spPr>
        <p:txBody>
          <a:bodyPr anchor="t" rtlCol="false" tIns="0" lIns="0" bIns="0" rIns="0">
            <a:spAutoFit/>
          </a:bodyPr>
          <a:lstStyle/>
          <a:p>
            <a:pPr algn="l">
              <a:lnSpc>
                <a:spcPts val="9711"/>
              </a:lnSpc>
            </a:pPr>
            <a:r>
              <a:rPr lang="en-US" sz="8092" u="sng">
                <a:solidFill>
                  <a:srgbClr val="000000"/>
                </a:solidFill>
                <a:latin typeface="Anton"/>
                <a:ea typeface="Anton"/>
                <a:cs typeface="Anton"/>
                <a:sym typeface="Anton"/>
                <a:hlinkClick r:id="rId2" tooltip="https://developer.android.com/codelabs/android-preferences-datastore?hl=es-419#5"/>
              </a:rPr>
              <a:t>CÓMO LEER LOS DATOS DE PREFERENCES STORESTORE</a:t>
            </a:r>
          </a:p>
          <a:p>
            <a:pPr algn="l">
              <a:lnSpc>
                <a:spcPts val="9711"/>
              </a:lnSpc>
            </a:pPr>
          </a:p>
        </p:txBody>
      </p:sp>
      <p:sp>
        <p:nvSpPr>
          <p:cNvPr name="TextBox 12" id="12"/>
          <p:cNvSpPr txBox="true"/>
          <p:nvPr/>
        </p:nvSpPr>
        <p:spPr>
          <a:xfrm rot="0">
            <a:off x="1181853" y="2782079"/>
            <a:ext cx="15924294" cy="2978150"/>
          </a:xfrm>
          <a:prstGeom prst="rect">
            <a:avLst/>
          </a:prstGeom>
        </p:spPr>
        <p:txBody>
          <a:bodyPr anchor="t" rtlCol="false" tIns="0" lIns="0" bIns="0" rIns="0">
            <a:spAutoFit/>
          </a:bodyPr>
          <a:lstStyle/>
          <a:p>
            <a:pPr algn="l">
              <a:lnSpc>
                <a:spcPts val="3400"/>
              </a:lnSpc>
            </a:pPr>
            <a:r>
              <a:rPr lang="en-US" sz="2000">
                <a:solidFill>
                  <a:srgbClr val="1C1C1C">
                    <a:alpha val="80000"/>
                  </a:srgbClr>
                </a:solidFill>
                <a:latin typeface="Open Sans"/>
                <a:ea typeface="Open Sans"/>
                <a:cs typeface="Open Sans"/>
                <a:sym typeface="Open Sans"/>
              </a:rPr>
              <a:t>Preferences DataStore expone los datos almacenados en un Flow&lt;Preferences&gt; que se emitirán cada vez que se haya modificado una preferencia. No queremos exponer todo el objeto Preferences, sino el objeto UserPreferences. Para hacerlo, tendremos que asignar el Flow&lt;Preferences&gt;, obtener el valor booleano que nos interesa, según una clave y construir un objeto UserPreferences.</a:t>
            </a:r>
          </a:p>
          <a:p>
            <a:pPr algn="l">
              <a:lnSpc>
                <a:spcPts val="3400"/>
              </a:lnSpc>
            </a:pPr>
            <a:r>
              <a:rPr lang="en-US" sz="2000">
                <a:solidFill>
                  <a:srgbClr val="1C1C1C">
                    <a:alpha val="80000"/>
                  </a:srgbClr>
                </a:solidFill>
                <a:latin typeface="Open Sans"/>
                <a:ea typeface="Open Sans"/>
                <a:cs typeface="Open Sans"/>
                <a:sym typeface="Open Sans"/>
              </a:rPr>
              <a:t>Entonces, lo primero que debemos hacer es definir la clave show_completed: se trata de un valor booleanPreferencesKey que podemos declarar como un miembro en un objeto PreferencesKeys privado.</a:t>
            </a:r>
          </a:p>
          <a:p>
            <a:pPr algn="l">
              <a:lnSpc>
                <a:spcPts val="3400"/>
              </a:lnSpc>
            </a:pPr>
          </a:p>
          <a:p>
            <a:pPr algn="r" marL="0" indent="0" lvl="0">
              <a:lnSpc>
                <a:spcPts val="3400"/>
              </a:lnSpc>
              <a:spcBef>
                <a:spcPct val="0"/>
              </a:spcBef>
            </a:pPr>
          </a:p>
        </p:txBody>
      </p:sp>
      <p:grpSp>
        <p:nvGrpSpPr>
          <p:cNvPr name="Group 13" id="13"/>
          <p:cNvGrpSpPr/>
          <p:nvPr/>
        </p:nvGrpSpPr>
        <p:grpSpPr>
          <a:xfrm rot="0">
            <a:off x="16222949" y="8925787"/>
            <a:ext cx="3086100" cy="30861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6222949" y="1135856"/>
            <a:ext cx="997371" cy="99737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19" id="19"/>
          <p:cNvSpPr/>
          <p:nvPr/>
        </p:nvSpPr>
        <p:spPr>
          <a:xfrm flipH="false" flipV="false" rot="0">
            <a:off x="1181853" y="5204929"/>
            <a:ext cx="11150424" cy="1110600"/>
          </a:xfrm>
          <a:custGeom>
            <a:avLst/>
            <a:gdLst/>
            <a:ahLst/>
            <a:cxnLst/>
            <a:rect r="r" b="b" t="t" l="l"/>
            <a:pathLst>
              <a:path h="1110600" w="11150424">
                <a:moveTo>
                  <a:pt x="0" y="0"/>
                </a:moveTo>
                <a:lnTo>
                  <a:pt x="11150424" y="0"/>
                </a:lnTo>
                <a:lnTo>
                  <a:pt x="11150424" y="1110600"/>
                </a:lnTo>
                <a:lnTo>
                  <a:pt x="0" y="1110600"/>
                </a:lnTo>
                <a:lnTo>
                  <a:pt x="0" y="0"/>
                </a:lnTo>
                <a:close/>
              </a:path>
            </a:pathLst>
          </a:custGeom>
          <a:blipFill>
            <a:blip r:embed="rId3"/>
            <a:stretch>
              <a:fillRect l="0" t="0" r="0" b="0"/>
            </a:stretch>
          </a:blipFill>
        </p:spPr>
      </p:sp>
      <p:sp>
        <p:nvSpPr>
          <p:cNvPr name="Freeform 20" id="20"/>
          <p:cNvSpPr/>
          <p:nvPr/>
        </p:nvSpPr>
        <p:spPr>
          <a:xfrm flipH="false" flipV="false" rot="0">
            <a:off x="1181853" y="7792762"/>
            <a:ext cx="11140586" cy="2094430"/>
          </a:xfrm>
          <a:custGeom>
            <a:avLst/>
            <a:gdLst/>
            <a:ahLst/>
            <a:cxnLst/>
            <a:rect r="r" b="b" t="t" l="l"/>
            <a:pathLst>
              <a:path h="2094430" w="11140586">
                <a:moveTo>
                  <a:pt x="0" y="0"/>
                </a:moveTo>
                <a:lnTo>
                  <a:pt x="11140586" y="0"/>
                </a:lnTo>
                <a:lnTo>
                  <a:pt x="11140586" y="2094430"/>
                </a:lnTo>
                <a:lnTo>
                  <a:pt x="0" y="2094430"/>
                </a:lnTo>
                <a:lnTo>
                  <a:pt x="0" y="0"/>
                </a:lnTo>
                <a:close/>
              </a:path>
            </a:pathLst>
          </a:custGeom>
          <a:blipFill>
            <a:blip r:embed="rId4"/>
            <a:stretch>
              <a:fillRect l="0" t="0" r="0" b="0"/>
            </a:stretch>
          </a:blipFill>
        </p:spPr>
      </p:sp>
      <p:sp>
        <p:nvSpPr>
          <p:cNvPr name="TextBox 21" id="21"/>
          <p:cNvSpPr txBox="true"/>
          <p:nvPr/>
        </p:nvSpPr>
        <p:spPr>
          <a:xfrm rot="0">
            <a:off x="743479" y="6700710"/>
            <a:ext cx="17544521" cy="682476"/>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Montserrat"/>
                <a:ea typeface="Montserrat"/>
                <a:cs typeface="Montserrat"/>
                <a:sym typeface="Montserrat"/>
              </a:rPr>
              <a:t>Expondremos un userPreferencesFlow: Flow&lt;UserPreferences&gt;, construido sobre dataStore.data: Flow&lt;Preferences&gt;, que luego se asigna para recuperar la preferencia correcta: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DAGSHgF6g-k</dc:identifier>
  <dcterms:modified xsi:type="dcterms:W3CDTF">2011-08-01T06:04:30Z</dcterms:modified>
  <cp:revision>1</cp:revision>
  <dc:title>CODE4</dc:title>
</cp:coreProperties>
</file>